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handoutMasterIdLst>
    <p:handoutMasterId r:id="rId101"/>
  </p:handoutMasterIdLst>
  <p:sldIdLst>
    <p:sldId id="256" r:id="rId2"/>
    <p:sldId id="258" r:id="rId3"/>
    <p:sldId id="257"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4" r:id="rId98"/>
    <p:sldId id="355" r:id="rId99"/>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篇实例" id="{C8D7504D-7E35-4650-BAD2-A7A440E440FA}">
          <p14:sldIdLst>
            <p14:sldId id="256"/>
            <p14:sldId id="258"/>
          </p14:sldIdLst>
        </p14:section>
        <p14:section name="自然语言处理" id="{C0844268-02FE-451F-A6F0-140F8BD1962C}">
          <p14:sldIdLst>
            <p14:sldId id="257"/>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Lst>
        </p14:section>
        <p14:section name="语音信号处理" id="{2A6C0CEA-6070-42F9-9D9B-F94B2857CBEC}">
          <p14:sldIdLst>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Lst>
        </p14:section>
        <p14:section name="图像处理与理解" id="{77F40582-E106-49D5-B4BE-3BD5F39F4DA4}">
          <p14:sldIdLst>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4"/>
            <p14:sldId id="355"/>
          </p14:sldIdLst>
        </p14:section>
      </p14:sectionLst>
    </p:ex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47E"/>
    <a:srgbClr val="5DAAB0"/>
    <a:srgbClr val="3B7579"/>
    <a:srgbClr val="AAD3D6"/>
    <a:srgbClr val="418287"/>
    <a:srgbClr val="DFE3E9"/>
    <a:srgbClr val="1F1F26"/>
    <a:srgbClr val="D6DBE2"/>
    <a:srgbClr val="CCD2DA"/>
    <a:srgbClr val="BBC3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74" autoAdjust="0"/>
    <p:restoredTop sz="95267" autoAdjust="0"/>
  </p:normalViewPr>
  <p:slideViewPr>
    <p:cSldViewPr snapToGrid="0" snapToObjects="1" showGuides="1">
      <p:cViewPr varScale="1">
        <p:scale>
          <a:sx n="66" d="100"/>
          <a:sy n="66" d="100"/>
        </p:scale>
        <p:origin x="53" y="41"/>
      </p:cViewPr>
      <p:guideLst>
        <p:guide pos="3840"/>
        <p:guide orient="horz" pos="2160"/>
      </p:guideLst>
    </p:cSldViewPr>
  </p:slideViewPr>
  <p:outlineViewPr>
    <p:cViewPr>
      <p:scale>
        <a:sx n="33" d="100"/>
        <a:sy n="33" d="100"/>
      </p:scale>
      <p:origin x="0" y="-44142"/>
    </p:cViewPr>
  </p:outlineViewPr>
  <p:notesTextViewPr>
    <p:cViewPr>
      <p:scale>
        <a:sx n="3" d="2"/>
        <a:sy n="3" d="2"/>
      </p:scale>
      <p:origin x="0" y="0"/>
    </p:cViewPr>
  </p:notesTextViewPr>
  <p:sorterViewPr>
    <p:cViewPr>
      <p:scale>
        <a:sx n="66" d="100"/>
        <a:sy n="66" d="100"/>
      </p:scale>
      <p:origin x="0" y="-5136"/>
    </p:cViewPr>
  </p:sorterViewPr>
  <p:notesViewPr>
    <p:cSldViewPr snapToGrid="0" snapToObjects="1">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9E2E2D-7B9C-49B8-AEF3-B2E8A7BC4BF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9113E9BC-2346-4796-9F3F-AE03C01F7D7E}">
      <dgm:prSet phldrT="[文本]"/>
      <dgm:spPr/>
      <dgm:t>
        <a:bodyPr/>
        <a:lstStyle/>
        <a:p>
          <a:r>
            <a:rPr lang="zh-CN" altLang="en-US" dirty="0"/>
            <a:t>自然语言处理</a:t>
          </a:r>
        </a:p>
      </dgm:t>
    </dgm:pt>
    <dgm:pt modelId="{E277331B-8BA0-4A69-B1E0-B74CD451D659}" type="parTrans" cxnId="{1E10481E-7EBD-4819-A224-5F21B640BB0A}">
      <dgm:prSet/>
      <dgm:spPr/>
      <dgm:t>
        <a:bodyPr/>
        <a:lstStyle/>
        <a:p>
          <a:endParaRPr lang="zh-CN" altLang="en-US"/>
        </a:p>
      </dgm:t>
    </dgm:pt>
    <dgm:pt modelId="{7C8B3968-6FF7-4810-831B-412873247EA1}" type="sibTrans" cxnId="{1E10481E-7EBD-4819-A224-5F21B640BB0A}">
      <dgm:prSet/>
      <dgm:spPr/>
      <dgm:t>
        <a:bodyPr/>
        <a:lstStyle/>
        <a:p>
          <a:endParaRPr lang="zh-CN" altLang="en-US"/>
        </a:p>
      </dgm:t>
    </dgm:pt>
    <dgm:pt modelId="{C494E877-D492-444E-98BA-D146CA7227CB}">
      <dgm:prSet phldrT="[文本]"/>
      <dgm:spPr/>
      <dgm:t>
        <a:bodyPr/>
        <a:lstStyle/>
        <a:p>
          <a:r>
            <a:rPr lang="zh-CN" altLang="en-US" dirty="0"/>
            <a:t>两大核心任务</a:t>
          </a:r>
        </a:p>
      </dgm:t>
    </dgm:pt>
    <dgm:pt modelId="{DFCAB4A0-6F6A-47B1-8166-F3DBEABB8940}" type="parTrans" cxnId="{26E87282-7941-49A2-BFED-E28E99074C0F}">
      <dgm:prSet/>
      <dgm:spPr/>
      <dgm:t>
        <a:bodyPr/>
        <a:lstStyle/>
        <a:p>
          <a:endParaRPr lang="zh-CN" altLang="en-US"/>
        </a:p>
      </dgm:t>
    </dgm:pt>
    <dgm:pt modelId="{1ADDFB1B-17C7-4E61-B2AD-AAFF6F9F4F4D}" type="sibTrans" cxnId="{26E87282-7941-49A2-BFED-E28E99074C0F}">
      <dgm:prSet/>
      <dgm:spPr/>
      <dgm:t>
        <a:bodyPr/>
        <a:lstStyle/>
        <a:p>
          <a:endParaRPr lang="zh-CN" altLang="en-US"/>
        </a:p>
      </dgm:t>
    </dgm:pt>
    <dgm:pt modelId="{05598D81-B9D1-4BFC-9911-36F889C8E53B}">
      <dgm:prSet phldrT="[文本]"/>
      <dgm:spPr/>
      <dgm:t>
        <a:bodyPr/>
        <a:lstStyle/>
        <a:p>
          <a:r>
            <a:rPr lang="zh-CN" altLang="en-US" dirty="0"/>
            <a:t>自然语言理解（</a:t>
          </a:r>
          <a:r>
            <a:rPr lang="en-US" altLang="zh-CN" dirty="0"/>
            <a:t>NLU</a:t>
          </a:r>
          <a:r>
            <a:rPr lang="zh-CN" altLang="en-US" dirty="0"/>
            <a:t>）：计算机能够以自然语言文本来表达给定的意图</a:t>
          </a:r>
        </a:p>
      </dgm:t>
    </dgm:pt>
    <dgm:pt modelId="{CE52AABC-8DDC-498B-ABC5-E155B34D69AA}" type="parTrans" cxnId="{9CD02E73-FD3D-4B38-BFF0-0D9B950004DC}">
      <dgm:prSet/>
      <dgm:spPr/>
      <dgm:t>
        <a:bodyPr/>
        <a:lstStyle/>
        <a:p>
          <a:endParaRPr lang="zh-CN" altLang="en-US"/>
        </a:p>
      </dgm:t>
    </dgm:pt>
    <dgm:pt modelId="{60D98F09-7BAC-476F-846F-7ABDA0DF2B70}" type="sibTrans" cxnId="{9CD02E73-FD3D-4B38-BFF0-0D9B950004DC}">
      <dgm:prSet/>
      <dgm:spPr/>
      <dgm:t>
        <a:bodyPr/>
        <a:lstStyle/>
        <a:p>
          <a:endParaRPr lang="zh-CN" altLang="en-US"/>
        </a:p>
      </dgm:t>
    </dgm:pt>
    <dgm:pt modelId="{EBF9639E-E7B3-4855-A0C2-BCFBAF1E6334}">
      <dgm:prSet phldrT="[文本]"/>
      <dgm:spPr/>
      <dgm:t>
        <a:bodyPr/>
        <a:lstStyle/>
        <a:p>
          <a:r>
            <a:rPr lang="zh-CN" altLang="en-US" dirty="0"/>
            <a:t>用计算机对自然语言的形、音、义等信息进行处理，即对字、词、句、篇章的输入输出、识别分析、理解生成等的操作和加工</a:t>
          </a:r>
        </a:p>
      </dgm:t>
    </dgm:pt>
    <dgm:pt modelId="{A1F67C80-729A-4B12-B9F1-68660E906447}" type="parTrans" cxnId="{F8A8CF5E-B6D0-44E8-BE9B-E1F5DB5C0FAB}">
      <dgm:prSet/>
      <dgm:spPr/>
      <dgm:t>
        <a:bodyPr/>
        <a:lstStyle/>
        <a:p>
          <a:endParaRPr lang="zh-CN" altLang="en-US"/>
        </a:p>
      </dgm:t>
    </dgm:pt>
    <dgm:pt modelId="{18641E1D-2F2A-4639-92F3-CD72EE8E4488}" type="sibTrans" cxnId="{F8A8CF5E-B6D0-44E8-BE9B-E1F5DB5C0FAB}">
      <dgm:prSet/>
      <dgm:spPr/>
      <dgm:t>
        <a:bodyPr/>
        <a:lstStyle/>
        <a:p>
          <a:endParaRPr lang="zh-CN" altLang="en-US"/>
        </a:p>
      </dgm:t>
    </dgm:pt>
    <dgm:pt modelId="{C8000BDB-E644-48ED-BAB2-0723223342C5}">
      <dgm:prSet phldrT="[文本]"/>
      <dgm:spPr/>
      <dgm:t>
        <a:bodyPr/>
        <a:lstStyle/>
        <a:p>
          <a:r>
            <a:rPr lang="zh-CN" altLang="en-US" dirty="0"/>
            <a:t>自然语言生成（</a:t>
          </a:r>
          <a:r>
            <a:rPr lang="en-US" altLang="zh-CN" dirty="0"/>
            <a:t>NLG</a:t>
          </a:r>
          <a:r>
            <a:rPr lang="zh-CN" altLang="en-US" dirty="0"/>
            <a:t>）：计算机能够理解自然语言文本的意义</a:t>
          </a:r>
        </a:p>
      </dgm:t>
    </dgm:pt>
    <dgm:pt modelId="{5B2EF974-F2AD-45D4-998B-FE20E1AC3392}" type="parTrans" cxnId="{0A22BCE7-0986-4989-8EA9-A8B1820D965E}">
      <dgm:prSet/>
      <dgm:spPr/>
      <dgm:t>
        <a:bodyPr/>
        <a:lstStyle/>
        <a:p>
          <a:endParaRPr lang="zh-CN" altLang="en-US"/>
        </a:p>
      </dgm:t>
    </dgm:pt>
    <dgm:pt modelId="{20D97F14-3ECA-4CC3-9922-6A91B6290D71}" type="sibTrans" cxnId="{0A22BCE7-0986-4989-8EA9-A8B1820D965E}">
      <dgm:prSet/>
      <dgm:spPr/>
      <dgm:t>
        <a:bodyPr/>
        <a:lstStyle/>
        <a:p>
          <a:endParaRPr lang="zh-CN" altLang="en-US"/>
        </a:p>
      </dgm:t>
    </dgm:pt>
    <dgm:pt modelId="{CEBB4E75-24C8-42D5-AECE-4E5E495072E7}">
      <dgm:prSet phldrT="[文本]"/>
      <dgm:spPr/>
      <dgm:t>
        <a:bodyPr/>
        <a:lstStyle/>
        <a:p>
          <a:r>
            <a:rPr lang="zh-CN" altLang="en-US" dirty="0"/>
            <a:t>表现形式</a:t>
          </a:r>
        </a:p>
      </dgm:t>
    </dgm:pt>
    <dgm:pt modelId="{9F2E87BB-A203-45FB-8BD2-DE19FAFE1782}" type="parTrans" cxnId="{E37D07DB-BC5A-4BC3-8385-5077D8DA73AD}">
      <dgm:prSet/>
      <dgm:spPr/>
      <dgm:t>
        <a:bodyPr/>
        <a:lstStyle/>
        <a:p>
          <a:endParaRPr lang="zh-CN" altLang="en-US"/>
        </a:p>
      </dgm:t>
    </dgm:pt>
    <dgm:pt modelId="{FA951D7F-1BE1-4C7A-BFE1-363656DC57C5}" type="sibTrans" cxnId="{E37D07DB-BC5A-4BC3-8385-5077D8DA73AD}">
      <dgm:prSet/>
      <dgm:spPr/>
      <dgm:t>
        <a:bodyPr/>
        <a:lstStyle/>
        <a:p>
          <a:endParaRPr lang="zh-CN" altLang="en-US"/>
        </a:p>
      </dgm:t>
    </dgm:pt>
    <dgm:pt modelId="{940A2C16-B8CC-4812-8907-3483EF76ACE2}">
      <dgm:prSet phldrT="[文本]"/>
      <dgm:spPr/>
      <dgm:t>
        <a:bodyPr/>
        <a:lstStyle/>
        <a:p>
          <a:r>
            <a:rPr lang="zh-CN" altLang="en-US" dirty="0"/>
            <a:t>机器翻译、文本摘要、文本分类、文本校对、信息抽取、语音合成、语音识别等</a:t>
          </a:r>
        </a:p>
      </dgm:t>
    </dgm:pt>
    <dgm:pt modelId="{7B74C2DB-E495-496E-9B9C-EF64549B0951}" type="parTrans" cxnId="{71EFA4C3-1120-40C5-B72C-B6279A84D1E4}">
      <dgm:prSet/>
      <dgm:spPr/>
      <dgm:t>
        <a:bodyPr/>
        <a:lstStyle/>
        <a:p>
          <a:endParaRPr lang="zh-CN" altLang="en-US"/>
        </a:p>
      </dgm:t>
    </dgm:pt>
    <dgm:pt modelId="{5356A045-115F-47E3-8647-8943CC4C420F}" type="sibTrans" cxnId="{71EFA4C3-1120-40C5-B72C-B6279A84D1E4}">
      <dgm:prSet/>
      <dgm:spPr/>
      <dgm:t>
        <a:bodyPr/>
        <a:lstStyle/>
        <a:p>
          <a:endParaRPr lang="zh-CN" altLang="en-US"/>
        </a:p>
      </dgm:t>
    </dgm:pt>
    <dgm:pt modelId="{DC153197-A9BB-45E7-B8E9-1E38A14AC1AE}" type="pres">
      <dgm:prSet presAssocID="{8C9E2E2D-7B9C-49B8-AEF3-B2E8A7BC4BFF}" presName="linear" presStyleCnt="0">
        <dgm:presLayoutVars>
          <dgm:dir/>
          <dgm:animLvl val="lvl"/>
          <dgm:resizeHandles val="exact"/>
        </dgm:presLayoutVars>
      </dgm:prSet>
      <dgm:spPr/>
    </dgm:pt>
    <dgm:pt modelId="{5915CBB6-427F-4AA4-9E89-DDED63C8E328}" type="pres">
      <dgm:prSet presAssocID="{9113E9BC-2346-4796-9F3F-AE03C01F7D7E}" presName="parentLin" presStyleCnt="0"/>
      <dgm:spPr/>
    </dgm:pt>
    <dgm:pt modelId="{468241E6-4AB8-4D29-B417-FF3253C37361}" type="pres">
      <dgm:prSet presAssocID="{9113E9BC-2346-4796-9F3F-AE03C01F7D7E}" presName="parentLeftMargin" presStyleLbl="node1" presStyleIdx="0" presStyleCnt="3"/>
      <dgm:spPr/>
    </dgm:pt>
    <dgm:pt modelId="{76DB97E9-6AF8-462A-88D5-002C7AC275A6}" type="pres">
      <dgm:prSet presAssocID="{9113E9BC-2346-4796-9F3F-AE03C01F7D7E}" presName="parentText" presStyleLbl="node1" presStyleIdx="0" presStyleCnt="3">
        <dgm:presLayoutVars>
          <dgm:chMax val="0"/>
          <dgm:bulletEnabled val="1"/>
        </dgm:presLayoutVars>
      </dgm:prSet>
      <dgm:spPr/>
    </dgm:pt>
    <dgm:pt modelId="{B3DDFEB1-C6A7-42FA-8420-9B992F755ACA}" type="pres">
      <dgm:prSet presAssocID="{9113E9BC-2346-4796-9F3F-AE03C01F7D7E}" presName="negativeSpace" presStyleCnt="0"/>
      <dgm:spPr/>
    </dgm:pt>
    <dgm:pt modelId="{2F557A9B-B6C3-46CC-9307-18FC1DA9D719}" type="pres">
      <dgm:prSet presAssocID="{9113E9BC-2346-4796-9F3F-AE03C01F7D7E}" presName="childText" presStyleLbl="conFgAcc1" presStyleIdx="0" presStyleCnt="3">
        <dgm:presLayoutVars>
          <dgm:bulletEnabled val="1"/>
        </dgm:presLayoutVars>
      </dgm:prSet>
      <dgm:spPr/>
    </dgm:pt>
    <dgm:pt modelId="{9F833AB7-78F8-434D-ADD5-D55195A2A0C3}" type="pres">
      <dgm:prSet presAssocID="{7C8B3968-6FF7-4810-831B-412873247EA1}" presName="spaceBetweenRectangles" presStyleCnt="0"/>
      <dgm:spPr/>
    </dgm:pt>
    <dgm:pt modelId="{50F94BEE-41BD-445E-AEF8-98899A8CCAE5}" type="pres">
      <dgm:prSet presAssocID="{C494E877-D492-444E-98BA-D146CA7227CB}" presName="parentLin" presStyleCnt="0"/>
      <dgm:spPr/>
    </dgm:pt>
    <dgm:pt modelId="{463C1131-BC5D-4CEF-A631-F42DAB19BC54}" type="pres">
      <dgm:prSet presAssocID="{C494E877-D492-444E-98BA-D146CA7227CB}" presName="parentLeftMargin" presStyleLbl="node1" presStyleIdx="0" presStyleCnt="3"/>
      <dgm:spPr/>
    </dgm:pt>
    <dgm:pt modelId="{CFCA67D4-8F09-4549-81FD-4C22EFC1B844}" type="pres">
      <dgm:prSet presAssocID="{C494E877-D492-444E-98BA-D146CA7227CB}" presName="parentText" presStyleLbl="node1" presStyleIdx="1" presStyleCnt="3">
        <dgm:presLayoutVars>
          <dgm:chMax val="0"/>
          <dgm:bulletEnabled val="1"/>
        </dgm:presLayoutVars>
      </dgm:prSet>
      <dgm:spPr/>
    </dgm:pt>
    <dgm:pt modelId="{F1A23E6B-E2DE-44F8-A663-BFD4845C4842}" type="pres">
      <dgm:prSet presAssocID="{C494E877-D492-444E-98BA-D146CA7227CB}" presName="negativeSpace" presStyleCnt="0"/>
      <dgm:spPr/>
    </dgm:pt>
    <dgm:pt modelId="{972D2B23-2BBC-4DF8-A9A0-E528B493D0EB}" type="pres">
      <dgm:prSet presAssocID="{C494E877-D492-444E-98BA-D146CA7227CB}" presName="childText" presStyleLbl="conFgAcc1" presStyleIdx="1" presStyleCnt="3">
        <dgm:presLayoutVars>
          <dgm:bulletEnabled val="1"/>
        </dgm:presLayoutVars>
      </dgm:prSet>
      <dgm:spPr/>
    </dgm:pt>
    <dgm:pt modelId="{C06ECC64-E0B0-4154-8DE7-778E83B6BCC6}" type="pres">
      <dgm:prSet presAssocID="{1ADDFB1B-17C7-4E61-B2AD-AAFF6F9F4F4D}" presName="spaceBetweenRectangles" presStyleCnt="0"/>
      <dgm:spPr/>
    </dgm:pt>
    <dgm:pt modelId="{EA95F83C-D671-4662-8D5E-1FCD4B6E8978}" type="pres">
      <dgm:prSet presAssocID="{CEBB4E75-24C8-42D5-AECE-4E5E495072E7}" presName="parentLin" presStyleCnt="0"/>
      <dgm:spPr/>
    </dgm:pt>
    <dgm:pt modelId="{C2E1A8C4-7467-4215-B198-EBC1FA4EBF50}" type="pres">
      <dgm:prSet presAssocID="{CEBB4E75-24C8-42D5-AECE-4E5E495072E7}" presName="parentLeftMargin" presStyleLbl="node1" presStyleIdx="1" presStyleCnt="3"/>
      <dgm:spPr/>
    </dgm:pt>
    <dgm:pt modelId="{1BE6D5AF-36AA-4C2F-950F-C027CD9760DC}" type="pres">
      <dgm:prSet presAssocID="{CEBB4E75-24C8-42D5-AECE-4E5E495072E7}" presName="parentText" presStyleLbl="node1" presStyleIdx="2" presStyleCnt="3">
        <dgm:presLayoutVars>
          <dgm:chMax val="0"/>
          <dgm:bulletEnabled val="1"/>
        </dgm:presLayoutVars>
      </dgm:prSet>
      <dgm:spPr/>
    </dgm:pt>
    <dgm:pt modelId="{D7ED62A5-7730-48E3-8703-6F3947CF8C90}" type="pres">
      <dgm:prSet presAssocID="{CEBB4E75-24C8-42D5-AECE-4E5E495072E7}" presName="negativeSpace" presStyleCnt="0"/>
      <dgm:spPr/>
    </dgm:pt>
    <dgm:pt modelId="{DE170D14-0E23-4FEF-A0FA-E0EE46DB81BD}" type="pres">
      <dgm:prSet presAssocID="{CEBB4E75-24C8-42D5-AECE-4E5E495072E7}" presName="childText" presStyleLbl="conFgAcc1" presStyleIdx="2" presStyleCnt="3">
        <dgm:presLayoutVars>
          <dgm:bulletEnabled val="1"/>
        </dgm:presLayoutVars>
      </dgm:prSet>
      <dgm:spPr/>
    </dgm:pt>
  </dgm:ptLst>
  <dgm:cxnLst>
    <dgm:cxn modelId="{500FD405-15F8-47B0-997D-3F99DF7F15D4}" type="presOf" srcId="{940A2C16-B8CC-4812-8907-3483EF76ACE2}" destId="{DE170D14-0E23-4FEF-A0FA-E0EE46DB81BD}" srcOrd="0" destOrd="0" presId="urn:microsoft.com/office/officeart/2005/8/layout/list1"/>
    <dgm:cxn modelId="{1E10481E-7EBD-4819-A224-5F21B640BB0A}" srcId="{8C9E2E2D-7B9C-49B8-AEF3-B2E8A7BC4BFF}" destId="{9113E9BC-2346-4796-9F3F-AE03C01F7D7E}" srcOrd="0" destOrd="0" parTransId="{E277331B-8BA0-4A69-B1E0-B74CD451D659}" sibTransId="{7C8B3968-6FF7-4810-831B-412873247EA1}"/>
    <dgm:cxn modelId="{7FF58822-065F-4746-8343-77A58838C1DB}" type="presOf" srcId="{EBF9639E-E7B3-4855-A0C2-BCFBAF1E6334}" destId="{2F557A9B-B6C3-46CC-9307-18FC1DA9D719}" srcOrd="0" destOrd="0" presId="urn:microsoft.com/office/officeart/2005/8/layout/list1"/>
    <dgm:cxn modelId="{871E8228-B3C4-4A06-BBE5-B52772C64480}" type="presOf" srcId="{9113E9BC-2346-4796-9F3F-AE03C01F7D7E}" destId="{76DB97E9-6AF8-462A-88D5-002C7AC275A6}" srcOrd="1" destOrd="0" presId="urn:microsoft.com/office/officeart/2005/8/layout/list1"/>
    <dgm:cxn modelId="{F8A8CF5E-B6D0-44E8-BE9B-E1F5DB5C0FAB}" srcId="{9113E9BC-2346-4796-9F3F-AE03C01F7D7E}" destId="{EBF9639E-E7B3-4855-A0C2-BCFBAF1E6334}" srcOrd="0" destOrd="0" parTransId="{A1F67C80-729A-4B12-B9F1-68660E906447}" sibTransId="{18641E1D-2F2A-4639-92F3-CD72EE8E4488}"/>
    <dgm:cxn modelId="{B413B468-36F1-40F5-8B1C-23FEABB4366A}" type="presOf" srcId="{CEBB4E75-24C8-42D5-AECE-4E5E495072E7}" destId="{C2E1A8C4-7467-4215-B198-EBC1FA4EBF50}" srcOrd="0" destOrd="0" presId="urn:microsoft.com/office/officeart/2005/8/layout/list1"/>
    <dgm:cxn modelId="{5A337A69-B64E-454B-B104-963078B261DE}" type="presOf" srcId="{9113E9BC-2346-4796-9F3F-AE03C01F7D7E}" destId="{468241E6-4AB8-4D29-B417-FF3253C37361}" srcOrd="0" destOrd="0" presId="urn:microsoft.com/office/officeart/2005/8/layout/list1"/>
    <dgm:cxn modelId="{9CD02E73-FD3D-4B38-BFF0-0D9B950004DC}" srcId="{C494E877-D492-444E-98BA-D146CA7227CB}" destId="{05598D81-B9D1-4BFC-9911-36F889C8E53B}" srcOrd="0" destOrd="0" parTransId="{CE52AABC-8DDC-498B-ABC5-E155B34D69AA}" sibTransId="{60D98F09-7BAC-476F-846F-7ABDA0DF2B70}"/>
    <dgm:cxn modelId="{2707C653-3597-4D94-9941-A98BEC161665}" type="presOf" srcId="{C494E877-D492-444E-98BA-D146CA7227CB}" destId="{463C1131-BC5D-4CEF-A631-F42DAB19BC54}" srcOrd="0" destOrd="0" presId="urn:microsoft.com/office/officeart/2005/8/layout/list1"/>
    <dgm:cxn modelId="{54ED7981-558F-4393-AEA5-38B22E63E8F6}" type="presOf" srcId="{05598D81-B9D1-4BFC-9911-36F889C8E53B}" destId="{972D2B23-2BBC-4DF8-A9A0-E528B493D0EB}" srcOrd="0" destOrd="0" presId="urn:microsoft.com/office/officeart/2005/8/layout/list1"/>
    <dgm:cxn modelId="{26E87282-7941-49A2-BFED-E28E99074C0F}" srcId="{8C9E2E2D-7B9C-49B8-AEF3-B2E8A7BC4BFF}" destId="{C494E877-D492-444E-98BA-D146CA7227CB}" srcOrd="1" destOrd="0" parTransId="{DFCAB4A0-6F6A-47B1-8166-F3DBEABB8940}" sibTransId="{1ADDFB1B-17C7-4E61-B2AD-AAFF6F9F4F4D}"/>
    <dgm:cxn modelId="{4EC77789-97E1-4D85-98C4-ADF1D40ABDCC}" type="presOf" srcId="{8C9E2E2D-7B9C-49B8-AEF3-B2E8A7BC4BFF}" destId="{DC153197-A9BB-45E7-B8E9-1E38A14AC1AE}" srcOrd="0" destOrd="0" presId="urn:microsoft.com/office/officeart/2005/8/layout/list1"/>
    <dgm:cxn modelId="{C0CFB5B3-5B1B-43CB-8E56-45D444617D42}" type="presOf" srcId="{C8000BDB-E644-48ED-BAB2-0723223342C5}" destId="{972D2B23-2BBC-4DF8-A9A0-E528B493D0EB}" srcOrd="0" destOrd="1" presId="urn:microsoft.com/office/officeart/2005/8/layout/list1"/>
    <dgm:cxn modelId="{676FE3B3-3C72-49E3-A9E6-A6D95274C328}" type="presOf" srcId="{C494E877-D492-444E-98BA-D146CA7227CB}" destId="{CFCA67D4-8F09-4549-81FD-4C22EFC1B844}" srcOrd="1" destOrd="0" presId="urn:microsoft.com/office/officeart/2005/8/layout/list1"/>
    <dgm:cxn modelId="{71EFA4C3-1120-40C5-B72C-B6279A84D1E4}" srcId="{CEBB4E75-24C8-42D5-AECE-4E5E495072E7}" destId="{940A2C16-B8CC-4812-8907-3483EF76ACE2}" srcOrd="0" destOrd="0" parTransId="{7B74C2DB-E495-496E-9B9C-EF64549B0951}" sibTransId="{5356A045-115F-47E3-8647-8943CC4C420F}"/>
    <dgm:cxn modelId="{E37D07DB-BC5A-4BC3-8385-5077D8DA73AD}" srcId="{8C9E2E2D-7B9C-49B8-AEF3-B2E8A7BC4BFF}" destId="{CEBB4E75-24C8-42D5-AECE-4E5E495072E7}" srcOrd="2" destOrd="0" parTransId="{9F2E87BB-A203-45FB-8BD2-DE19FAFE1782}" sibTransId="{FA951D7F-1BE1-4C7A-BFE1-363656DC57C5}"/>
    <dgm:cxn modelId="{D0E778DB-60F9-49AC-BD75-E373C9A8379C}" type="presOf" srcId="{CEBB4E75-24C8-42D5-AECE-4E5E495072E7}" destId="{1BE6D5AF-36AA-4C2F-950F-C027CD9760DC}" srcOrd="1" destOrd="0" presId="urn:microsoft.com/office/officeart/2005/8/layout/list1"/>
    <dgm:cxn modelId="{0A22BCE7-0986-4989-8EA9-A8B1820D965E}" srcId="{C494E877-D492-444E-98BA-D146CA7227CB}" destId="{C8000BDB-E644-48ED-BAB2-0723223342C5}" srcOrd="1" destOrd="0" parTransId="{5B2EF974-F2AD-45D4-998B-FE20E1AC3392}" sibTransId="{20D97F14-3ECA-4CC3-9922-6A91B6290D71}"/>
    <dgm:cxn modelId="{D2E659C1-F4A7-4D53-9C02-6094CE0FC6E5}" type="presParOf" srcId="{DC153197-A9BB-45E7-B8E9-1E38A14AC1AE}" destId="{5915CBB6-427F-4AA4-9E89-DDED63C8E328}" srcOrd="0" destOrd="0" presId="urn:microsoft.com/office/officeart/2005/8/layout/list1"/>
    <dgm:cxn modelId="{8A27A9CF-08AB-466A-989E-8F2BFE3D93EC}" type="presParOf" srcId="{5915CBB6-427F-4AA4-9E89-DDED63C8E328}" destId="{468241E6-4AB8-4D29-B417-FF3253C37361}" srcOrd="0" destOrd="0" presId="urn:microsoft.com/office/officeart/2005/8/layout/list1"/>
    <dgm:cxn modelId="{5A5F910C-9855-4FDE-B7A7-E124C44435E9}" type="presParOf" srcId="{5915CBB6-427F-4AA4-9E89-DDED63C8E328}" destId="{76DB97E9-6AF8-462A-88D5-002C7AC275A6}" srcOrd="1" destOrd="0" presId="urn:microsoft.com/office/officeart/2005/8/layout/list1"/>
    <dgm:cxn modelId="{A116A395-96C0-464E-AAAB-C5C3DC5EC004}" type="presParOf" srcId="{DC153197-A9BB-45E7-B8E9-1E38A14AC1AE}" destId="{B3DDFEB1-C6A7-42FA-8420-9B992F755ACA}" srcOrd="1" destOrd="0" presId="urn:microsoft.com/office/officeart/2005/8/layout/list1"/>
    <dgm:cxn modelId="{8ECBFEA0-787D-46CA-B8B4-2542A870CCA8}" type="presParOf" srcId="{DC153197-A9BB-45E7-B8E9-1E38A14AC1AE}" destId="{2F557A9B-B6C3-46CC-9307-18FC1DA9D719}" srcOrd="2" destOrd="0" presId="urn:microsoft.com/office/officeart/2005/8/layout/list1"/>
    <dgm:cxn modelId="{F5023226-865A-46FA-9B98-7E94A7BCFE0B}" type="presParOf" srcId="{DC153197-A9BB-45E7-B8E9-1E38A14AC1AE}" destId="{9F833AB7-78F8-434D-ADD5-D55195A2A0C3}" srcOrd="3" destOrd="0" presId="urn:microsoft.com/office/officeart/2005/8/layout/list1"/>
    <dgm:cxn modelId="{D6BF6E3B-4EEE-425B-AF1E-2FBE5CDD67EF}" type="presParOf" srcId="{DC153197-A9BB-45E7-B8E9-1E38A14AC1AE}" destId="{50F94BEE-41BD-445E-AEF8-98899A8CCAE5}" srcOrd="4" destOrd="0" presId="urn:microsoft.com/office/officeart/2005/8/layout/list1"/>
    <dgm:cxn modelId="{AFECF885-4C3A-4155-9CBA-41A487563410}" type="presParOf" srcId="{50F94BEE-41BD-445E-AEF8-98899A8CCAE5}" destId="{463C1131-BC5D-4CEF-A631-F42DAB19BC54}" srcOrd="0" destOrd="0" presId="urn:microsoft.com/office/officeart/2005/8/layout/list1"/>
    <dgm:cxn modelId="{79C8F8AC-44F9-438C-81D5-14921D6353DB}" type="presParOf" srcId="{50F94BEE-41BD-445E-AEF8-98899A8CCAE5}" destId="{CFCA67D4-8F09-4549-81FD-4C22EFC1B844}" srcOrd="1" destOrd="0" presId="urn:microsoft.com/office/officeart/2005/8/layout/list1"/>
    <dgm:cxn modelId="{7415A534-F8F1-4078-BFD9-83C154F11030}" type="presParOf" srcId="{DC153197-A9BB-45E7-B8E9-1E38A14AC1AE}" destId="{F1A23E6B-E2DE-44F8-A663-BFD4845C4842}" srcOrd="5" destOrd="0" presId="urn:microsoft.com/office/officeart/2005/8/layout/list1"/>
    <dgm:cxn modelId="{26CDD8F2-7F8C-4041-8602-CCC138E4ADD3}" type="presParOf" srcId="{DC153197-A9BB-45E7-B8E9-1E38A14AC1AE}" destId="{972D2B23-2BBC-4DF8-A9A0-E528B493D0EB}" srcOrd="6" destOrd="0" presId="urn:microsoft.com/office/officeart/2005/8/layout/list1"/>
    <dgm:cxn modelId="{94550F8D-6BCF-48B1-B53B-62FDD73C9A1D}" type="presParOf" srcId="{DC153197-A9BB-45E7-B8E9-1E38A14AC1AE}" destId="{C06ECC64-E0B0-4154-8DE7-778E83B6BCC6}" srcOrd="7" destOrd="0" presId="urn:microsoft.com/office/officeart/2005/8/layout/list1"/>
    <dgm:cxn modelId="{BEF3EE75-F212-45B3-BD1D-2F2E62127624}" type="presParOf" srcId="{DC153197-A9BB-45E7-B8E9-1E38A14AC1AE}" destId="{EA95F83C-D671-4662-8D5E-1FCD4B6E8978}" srcOrd="8" destOrd="0" presId="urn:microsoft.com/office/officeart/2005/8/layout/list1"/>
    <dgm:cxn modelId="{2A806125-B63E-4FAF-A58E-3208DF14A681}" type="presParOf" srcId="{EA95F83C-D671-4662-8D5E-1FCD4B6E8978}" destId="{C2E1A8C4-7467-4215-B198-EBC1FA4EBF50}" srcOrd="0" destOrd="0" presId="urn:microsoft.com/office/officeart/2005/8/layout/list1"/>
    <dgm:cxn modelId="{05272EF9-B50D-4675-A5C4-6E325DCE203D}" type="presParOf" srcId="{EA95F83C-D671-4662-8D5E-1FCD4B6E8978}" destId="{1BE6D5AF-36AA-4C2F-950F-C027CD9760DC}" srcOrd="1" destOrd="0" presId="urn:microsoft.com/office/officeart/2005/8/layout/list1"/>
    <dgm:cxn modelId="{5F08CAD4-5612-4A9F-8513-1F5514EA7CFD}" type="presParOf" srcId="{DC153197-A9BB-45E7-B8E9-1E38A14AC1AE}" destId="{D7ED62A5-7730-48E3-8703-6F3947CF8C90}" srcOrd="9" destOrd="0" presId="urn:microsoft.com/office/officeart/2005/8/layout/list1"/>
    <dgm:cxn modelId="{0C8896FA-EB4C-4CA8-BEB0-26B0AF89F21E}" type="presParOf" srcId="{DC153197-A9BB-45E7-B8E9-1E38A14AC1AE}" destId="{DE170D14-0E23-4FEF-A0FA-E0EE46DB81B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49259F-D445-4F6B-B435-FFB45457CB36}"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zh-CN" altLang="en-US"/>
        </a:p>
      </dgm:t>
    </dgm:pt>
    <dgm:pt modelId="{618C02DF-A8A1-45B8-8CDF-B28F107A6688}">
      <dgm:prSet phldrT="[文本]"/>
      <dgm:spPr/>
      <dgm:t>
        <a:bodyPr/>
        <a:lstStyle/>
        <a:p>
          <a:r>
            <a:rPr lang="zh-CN" altLang="en-US" dirty="0"/>
            <a:t>自然语言</a:t>
          </a:r>
        </a:p>
      </dgm:t>
    </dgm:pt>
    <dgm:pt modelId="{02A09762-A049-40CC-9E33-970906038502}" type="parTrans" cxnId="{9BD95854-2F7B-4946-9857-5AC135EAB13F}">
      <dgm:prSet/>
      <dgm:spPr/>
      <dgm:t>
        <a:bodyPr/>
        <a:lstStyle/>
        <a:p>
          <a:endParaRPr lang="zh-CN" altLang="en-US"/>
        </a:p>
      </dgm:t>
    </dgm:pt>
    <dgm:pt modelId="{53D4EEFF-A99F-47FD-97C2-7B0B55EAAF0F}" type="sibTrans" cxnId="{9BD95854-2F7B-4946-9857-5AC135EAB13F}">
      <dgm:prSet/>
      <dgm:spPr/>
      <dgm:t>
        <a:bodyPr/>
        <a:lstStyle/>
        <a:p>
          <a:endParaRPr lang="zh-CN" altLang="en-US"/>
        </a:p>
      </dgm:t>
    </dgm:pt>
    <dgm:pt modelId="{5C6D602D-4B7A-4D09-BD71-E2BD8D77E811}">
      <dgm:prSet phldrT="[文本]"/>
      <dgm:spPr/>
      <dgm:t>
        <a:bodyPr/>
        <a:lstStyle/>
        <a:p>
          <a:r>
            <a:rPr lang="zh-CN" altLang="en-US" dirty="0"/>
            <a:t>人工语言</a:t>
          </a:r>
        </a:p>
      </dgm:t>
    </dgm:pt>
    <dgm:pt modelId="{5DF18B4C-EE1E-42D8-AF48-A0F397C59B10}" type="parTrans" cxnId="{042711F1-701E-4BFF-B2E9-318751830BD5}">
      <dgm:prSet/>
      <dgm:spPr/>
      <dgm:t>
        <a:bodyPr/>
        <a:lstStyle/>
        <a:p>
          <a:endParaRPr lang="zh-CN" altLang="en-US"/>
        </a:p>
      </dgm:t>
    </dgm:pt>
    <dgm:pt modelId="{890A1D63-9F42-438C-B8AC-901DB2D7DBCB}" type="sibTrans" cxnId="{042711F1-701E-4BFF-B2E9-318751830BD5}">
      <dgm:prSet/>
      <dgm:spPr/>
      <dgm:t>
        <a:bodyPr/>
        <a:lstStyle/>
        <a:p>
          <a:endParaRPr lang="zh-CN" altLang="en-US"/>
        </a:p>
      </dgm:t>
    </dgm:pt>
    <dgm:pt modelId="{BD64CDE2-C9AF-4261-A379-5DD45E28D7D6}">
      <dgm:prSet phldrT="[文本]"/>
      <dgm:spPr/>
      <dgm:t>
        <a:bodyPr/>
        <a:lstStyle/>
        <a:p>
          <a:r>
            <a:rPr lang="zh-CN" altLang="en-US" dirty="0"/>
            <a:t>人类日常使用的语言</a:t>
          </a:r>
        </a:p>
      </dgm:t>
    </dgm:pt>
    <dgm:pt modelId="{AA73F05B-4637-4541-BB32-A46022494557}" type="parTrans" cxnId="{8E585D4B-DCB5-4AD4-998B-D756FDBD2007}">
      <dgm:prSet/>
      <dgm:spPr/>
      <dgm:t>
        <a:bodyPr/>
        <a:lstStyle/>
        <a:p>
          <a:endParaRPr lang="zh-CN" altLang="en-US"/>
        </a:p>
      </dgm:t>
    </dgm:pt>
    <dgm:pt modelId="{FD1B6678-6FB2-449A-A60F-19B224E87C13}" type="sibTrans" cxnId="{8E585D4B-DCB5-4AD4-998B-D756FDBD2007}">
      <dgm:prSet/>
      <dgm:spPr/>
      <dgm:t>
        <a:bodyPr/>
        <a:lstStyle/>
        <a:p>
          <a:endParaRPr lang="zh-CN" altLang="en-US"/>
        </a:p>
      </dgm:t>
    </dgm:pt>
    <dgm:pt modelId="{0692F9F4-EA28-495C-9E45-D5071362A57A}">
      <dgm:prSet phldrT="[文本]"/>
      <dgm:spPr/>
      <dgm:t>
        <a:bodyPr/>
        <a:lstStyle/>
        <a:p>
          <a:r>
            <a:rPr lang="zh-CN" altLang="en-US" dirty="0"/>
            <a:t>世界语或计算机语言</a:t>
          </a:r>
        </a:p>
      </dgm:t>
    </dgm:pt>
    <dgm:pt modelId="{03844370-5934-42AC-B059-85083FBB9F9A}" type="parTrans" cxnId="{51B55354-724C-40E7-AD3A-D629191C507F}">
      <dgm:prSet/>
      <dgm:spPr/>
      <dgm:t>
        <a:bodyPr/>
        <a:lstStyle/>
        <a:p>
          <a:endParaRPr lang="zh-CN" altLang="en-US"/>
        </a:p>
      </dgm:t>
    </dgm:pt>
    <dgm:pt modelId="{420A96C8-D1E7-464B-B36F-0F622BC95658}" type="sibTrans" cxnId="{51B55354-724C-40E7-AD3A-D629191C507F}">
      <dgm:prSet/>
      <dgm:spPr/>
      <dgm:t>
        <a:bodyPr/>
        <a:lstStyle/>
        <a:p>
          <a:endParaRPr lang="zh-CN" altLang="en-US"/>
        </a:p>
      </dgm:t>
    </dgm:pt>
    <dgm:pt modelId="{F91CDB27-2D17-40B5-BC11-6AD9357EC2F7}" type="pres">
      <dgm:prSet presAssocID="{EC49259F-D445-4F6B-B435-FFB45457CB36}" presName="compositeShape" presStyleCnt="0">
        <dgm:presLayoutVars>
          <dgm:chMax val="2"/>
          <dgm:dir/>
          <dgm:resizeHandles val="exact"/>
        </dgm:presLayoutVars>
      </dgm:prSet>
      <dgm:spPr/>
    </dgm:pt>
    <dgm:pt modelId="{18D68813-2CCE-4426-9692-C42D21751CFC}" type="pres">
      <dgm:prSet presAssocID="{EC49259F-D445-4F6B-B435-FFB45457CB36}" presName="ribbon" presStyleLbl="node1" presStyleIdx="0" presStyleCnt="1"/>
      <dgm:spPr/>
    </dgm:pt>
    <dgm:pt modelId="{BD016DFE-0EC9-4279-9F83-8800FB3EA7A2}" type="pres">
      <dgm:prSet presAssocID="{EC49259F-D445-4F6B-B435-FFB45457CB36}" presName="leftArrowText" presStyleLbl="node1" presStyleIdx="0" presStyleCnt="1">
        <dgm:presLayoutVars>
          <dgm:chMax val="0"/>
          <dgm:bulletEnabled val="1"/>
        </dgm:presLayoutVars>
      </dgm:prSet>
      <dgm:spPr/>
    </dgm:pt>
    <dgm:pt modelId="{760ACDF1-2233-48D3-A522-D762C7BC707F}" type="pres">
      <dgm:prSet presAssocID="{EC49259F-D445-4F6B-B435-FFB45457CB36}" presName="rightArrowText" presStyleLbl="node1" presStyleIdx="0" presStyleCnt="1">
        <dgm:presLayoutVars>
          <dgm:chMax val="0"/>
          <dgm:bulletEnabled val="1"/>
        </dgm:presLayoutVars>
      </dgm:prSet>
      <dgm:spPr/>
    </dgm:pt>
  </dgm:ptLst>
  <dgm:cxnLst>
    <dgm:cxn modelId="{E3DE2709-2434-4F6D-9E09-4E3EDAAC3F0C}" type="presOf" srcId="{618C02DF-A8A1-45B8-8CDF-B28F107A6688}" destId="{BD016DFE-0EC9-4279-9F83-8800FB3EA7A2}" srcOrd="0" destOrd="0" presId="urn:microsoft.com/office/officeart/2005/8/layout/arrow6"/>
    <dgm:cxn modelId="{92605226-A73C-4B6B-91EE-F9DE2CC9D2D4}" type="presOf" srcId="{BD64CDE2-C9AF-4261-A379-5DD45E28D7D6}" destId="{BD016DFE-0EC9-4279-9F83-8800FB3EA7A2}" srcOrd="0" destOrd="1" presId="urn:microsoft.com/office/officeart/2005/8/layout/arrow6"/>
    <dgm:cxn modelId="{638DED62-24E3-4B79-ABEA-4A9DC48E9D55}" type="presOf" srcId="{0692F9F4-EA28-495C-9E45-D5071362A57A}" destId="{760ACDF1-2233-48D3-A522-D762C7BC707F}" srcOrd="0" destOrd="1" presId="urn:microsoft.com/office/officeart/2005/8/layout/arrow6"/>
    <dgm:cxn modelId="{8E585D4B-DCB5-4AD4-998B-D756FDBD2007}" srcId="{618C02DF-A8A1-45B8-8CDF-B28F107A6688}" destId="{BD64CDE2-C9AF-4261-A379-5DD45E28D7D6}" srcOrd="0" destOrd="0" parTransId="{AA73F05B-4637-4541-BB32-A46022494557}" sibTransId="{FD1B6678-6FB2-449A-A60F-19B224E87C13}"/>
    <dgm:cxn modelId="{04C6246F-B256-45E4-9422-4DC2A61707E7}" type="presOf" srcId="{EC49259F-D445-4F6B-B435-FFB45457CB36}" destId="{F91CDB27-2D17-40B5-BC11-6AD9357EC2F7}" srcOrd="0" destOrd="0" presId="urn:microsoft.com/office/officeart/2005/8/layout/arrow6"/>
    <dgm:cxn modelId="{51B55354-724C-40E7-AD3A-D629191C507F}" srcId="{5C6D602D-4B7A-4D09-BD71-E2BD8D77E811}" destId="{0692F9F4-EA28-495C-9E45-D5071362A57A}" srcOrd="0" destOrd="0" parTransId="{03844370-5934-42AC-B059-85083FBB9F9A}" sibTransId="{420A96C8-D1E7-464B-B36F-0F622BC95658}"/>
    <dgm:cxn modelId="{9BD95854-2F7B-4946-9857-5AC135EAB13F}" srcId="{EC49259F-D445-4F6B-B435-FFB45457CB36}" destId="{618C02DF-A8A1-45B8-8CDF-B28F107A6688}" srcOrd="0" destOrd="0" parTransId="{02A09762-A049-40CC-9E33-970906038502}" sibTransId="{53D4EEFF-A99F-47FD-97C2-7B0B55EAAF0F}"/>
    <dgm:cxn modelId="{6E60BE7A-C453-41D2-9703-4D7FD9571553}" type="presOf" srcId="{5C6D602D-4B7A-4D09-BD71-E2BD8D77E811}" destId="{760ACDF1-2233-48D3-A522-D762C7BC707F}" srcOrd="0" destOrd="0" presId="urn:microsoft.com/office/officeart/2005/8/layout/arrow6"/>
    <dgm:cxn modelId="{042711F1-701E-4BFF-B2E9-318751830BD5}" srcId="{EC49259F-D445-4F6B-B435-FFB45457CB36}" destId="{5C6D602D-4B7A-4D09-BD71-E2BD8D77E811}" srcOrd="1" destOrd="0" parTransId="{5DF18B4C-EE1E-42D8-AF48-A0F397C59B10}" sibTransId="{890A1D63-9F42-438C-B8AC-901DB2D7DBCB}"/>
    <dgm:cxn modelId="{855DBE24-7405-459A-8316-BA422FBBFAE1}" type="presParOf" srcId="{F91CDB27-2D17-40B5-BC11-6AD9357EC2F7}" destId="{18D68813-2CCE-4426-9692-C42D21751CFC}" srcOrd="0" destOrd="0" presId="urn:microsoft.com/office/officeart/2005/8/layout/arrow6"/>
    <dgm:cxn modelId="{14C8E64F-0B94-4C92-B502-71B07809C6D2}" type="presParOf" srcId="{F91CDB27-2D17-40B5-BC11-6AD9357EC2F7}" destId="{BD016DFE-0EC9-4279-9F83-8800FB3EA7A2}" srcOrd="1" destOrd="0" presId="urn:microsoft.com/office/officeart/2005/8/layout/arrow6"/>
    <dgm:cxn modelId="{8E0A3E69-BCC0-4E31-A633-EC2338F19DF0}" type="presParOf" srcId="{F91CDB27-2D17-40B5-BC11-6AD9357EC2F7}" destId="{760ACDF1-2233-48D3-A522-D762C7BC707F}"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5DCD5C-35D9-4E9D-B0FE-BE6764403A2D}" type="doc">
      <dgm:prSet loTypeId="urn:microsoft.com/office/officeart/2005/8/layout/process1" loCatId="process" qsTypeId="urn:microsoft.com/office/officeart/2005/8/quickstyle/simple1" qsCatId="simple" csTypeId="urn:microsoft.com/office/officeart/2005/8/colors/accent1_2" csCatId="accent1" phldr="1"/>
      <dgm:spPr/>
    </dgm:pt>
    <dgm:pt modelId="{941452CD-6085-4701-8C9B-15B8FD97308D}">
      <dgm:prSet phldrT="[文本]"/>
      <dgm:spPr/>
      <dgm:t>
        <a:bodyPr/>
        <a:lstStyle/>
        <a:p>
          <a:r>
            <a:rPr lang="zh-CN" altLang="en-US" dirty="0"/>
            <a:t>语音信号</a:t>
          </a:r>
        </a:p>
      </dgm:t>
    </dgm:pt>
    <dgm:pt modelId="{39940987-7B7D-4B8A-AA57-ABB89D04A0CF}" type="parTrans" cxnId="{98B37799-A8DF-4F20-A735-CA6D75181813}">
      <dgm:prSet/>
      <dgm:spPr/>
      <dgm:t>
        <a:bodyPr/>
        <a:lstStyle/>
        <a:p>
          <a:endParaRPr lang="zh-CN" altLang="en-US"/>
        </a:p>
      </dgm:t>
    </dgm:pt>
    <dgm:pt modelId="{B7DF8D53-7DE8-4471-952D-32DD37281C2A}" type="sibTrans" cxnId="{98B37799-A8DF-4F20-A735-CA6D75181813}">
      <dgm:prSet/>
      <dgm:spPr/>
      <dgm:t>
        <a:bodyPr/>
        <a:lstStyle/>
        <a:p>
          <a:endParaRPr lang="zh-CN" altLang="en-US"/>
        </a:p>
      </dgm:t>
    </dgm:pt>
    <dgm:pt modelId="{D235C890-8CFC-4DC2-8AE0-F67FACD1A53A}">
      <dgm:prSet phldrT="[文本]"/>
      <dgm:spPr/>
      <dgm:t>
        <a:bodyPr/>
        <a:lstStyle/>
        <a:p>
          <a:r>
            <a:rPr lang="zh-CN" altLang="en-US" dirty="0"/>
            <a:t>自动增益控制（</a:t>
          </a:r>
          <a:r>
            <a:rPr lang="en-US" altLang="zh-CN" dirty="0"/>
            <a:t>AGC</a:t>
          </a:r>
          <a:r>
            <a:rPr lang="zh-CN" altLang="en-US" dirty="0"/>
            <a:t>）</a:t>
          </a:r>
        </a:p>
      </dgm:t>
    </dgm:pt>
    <dgm:pt modelId="{B4214AF4-9A5D-4E8A-B387-70419A74FA6A}" type="parTrans" cxnId="{0E6D07C7-C6EB-4E1C-87C3-C446B3BD3CD1}">
      <dgm:prSet/>
      <dgm:spPr/>
      <dgm:t>
        <a:bodyPr/>
        <a:lstStyle/>
        <a:p>
          <a:endParaRPr lang="zh-CN" altLang="en-US"/>
        </a:p>
      </dgm:t>
    </dgm:pt>
    <dgm:pt modelId="{89C91424-8CD6-4165-B32E-6BE861B612E5}" type="sibTrans" cxnId="{0E6D07C7-C6EB-4E1C-87C3-C446B3BD3CD1}">
      <dgm:prSet/>
      <dgm:spPr/>
      <dgm:t>
        <a:bodyPr/>
        <a:lstStyle/>
        <a:p>
          <a:endParaRPr lang="zh-CN" altLang="en-US"/>
        </a:p>
      </dgm:t>
    </dgm:pt>
    <dgm:pt modelId="{C54B0978-882B-4C0D-BA65-5BDC8CCCEC07}">
      <dgm:prSet phldrT="[文本]"/>
      <dgm:spPr/>
      <dgm:t>
        <a:bodyPr/>
        <a:lstStyle/>
        <a:p>
          <a:r>
            <a:rPr lang="zh-CN" altLang="en-US" dirty="0"/>
            <a:t>模</a:t>
          </a:r>
          <a:r>
            <a:rPr lang="en-US" altLang="zh-CN" dirty="0"/>
            <a:t>/</a:t>
          </a:r>
          <a:r>
            <a:rPr lang="zh-CN" altLang="en-US" dirty="0"/>
            <a:t>数转换（</a:t>
          </a:r>
          <a:r>
            <a:rPr lang="en-US" altLang="zh-CN" dirty="0"/>
            <a:t>A/D</a:t>
          </a:r>
          <a:r>
            <a:rPr lang="zh-CN" altLang="en-US" dirty="0"/>
            <a:t>）</a:t>
          </a:r>
        </a:p>
      </dgm:t>
    </dgm:pt>
    <dgm:pt modelId="{6FEE7791-006F-476E-9358-E8F7A02D40A9}" type="parTrans" cxnId="{D4CD07FC-8197-4664-B6C8-64B62359D347}">
      <dgm:prSet/>
      <dgm:spPr/>
      <dgm:t>
        <a:bodyPr/>
        <a:lstStyle/>
        <a:p>
          <a:endParaRPr lang="zh-CN" altLang="en-US"/>
        </a:p>
      </dgm:t>
    </dgm:pt>
    <dgm:pt modelId="{A8B02E37-43B7-40CE-A944-3C21CBDC68F1}" type="sibTrans" cxnId="{D4CD07FC-8197-4664-B6C8-64B62359D347}">
      <dgm:prSet/>
      <dgm:spPr/>
      <dgm:t>
        <a:bodyPr/>
        <a:lstStyle/>
        <a:p>
          <a:endParaRPr lang="zh-CN" altLang="en-US"/>
        </a:p>
      </dgm:t>
    </dgm:pt>
    <dgm:pt modelId="{181C32F3-0DEB-4CAA-AFF5-4EB6F01D0E44}">
      <dgm:prSet phldrT="[文本]"/>
      <dgm:spPr/>
      <dgm:t>
        <a:bodyPr/>
        <a:lstStyle/>
        <a:p>
          <a:r>
            <a:rPr lang="zh-CN" altLang="en-US" dirty="0"/>
            <a:t>带通滤波器</a:t>
          </a:r>
        </a:p>
      </dgm:t>
    </dgm:pt>
    <dgm:pt modelId="{A17FA3D5-1970-43E1-BBE7-3F180D091887}" type="parTrans" cxnId="{E61E64B1-79E4-42B2-B9A5-B8451A859076}">
      <dgm:prSet/>
      <dgm:spPr/>
      <dgm:t>
        <a:bodyPr/>
        <a:lstStyle/>
        <a:p>
          <a:endParaRPr lang="zh-CN" altLang="en-US"/>
        </a:p>
      </dgm:t>
    </dgm:pt>
    <dgm:pt modelId="{8BC964CB-7DC6-45CF-A11B-59192E005A37}" type="sibTrans" cxnId="{E61E64B1-79E4-42B2-B9A5-B8451A859076}">
      <dgm:prSet/>
      <dgm:spPr/>
      <dgm:t>
        <a:bodyPr/>
        <a:lstStyle/>
        <a:p>
          <a:endParaRPr lang="zh-CN" altLang="en-US"/>
        </a:p>
      </dgm:t>
    </dgm:pt>
    <dgm:pt modelId="{056D52EC-2797-4F73-B3EC-185EA730FA57}">
      <dgm:prSet phldrT="[文本]"/>
      <dgm:spPr/>
      <dgm:t>
        <a:bodyPr/>
        <a:lstStyle/>
        <a:p>
          <a:r>
            <a:rPr lang="zh-CN" altLang="en-US" dirty="0"/>
            <a:t>脉冲编码调制（</a:t>
          </a:r>
          <a:r>
            <a:rPr lang="en-US" altLang="zh-CN" dirty="0"/>
            <a:t>PCM</a:t>
          </a:r>
          <a:r>
            <a:rPr lang="zh-CN" altLang="en-US" dirty="0"/>
            <a:t>）</a:t>
          </a:r>
        </a:p>
      </dgm:t>
    </dgm:pt>
    <dgm:pt modelId="{69101FCA-7159-4C41-AF18-FF533675ED4E}" type="parTrans" cxnId="{338B9E5D-F55A-49A9-B2B0-0B9010047EE1}">
      <dgm:prSet/>
      <dgm:spPr/>
      <dgm:t>
        <a:bodyPr/>
        <a:lstStyle/>
        <a:p>
          <a:endParaRPr lang="zh-CN" altLang="en-US"/>
        </a:p>
      </dgm:t>
    </dgm:pt>
    <dgm:pt modelId="{13E6E7EC-EE36-4ED7-9E02-240B2623ABBF}" type="sibTrans" cxnId="{338B9E5D-F55A-49A9-B2B0-0B9010047EE1}">
      <dgm:prSet/>
      <dgm:spPr/>
      <dgm:t>
        <a:bodyPr/>
        <a:lstStyle/>
        <a:p>
          <a:endParaRPr lang="zh-CN" altLang="en-US"/>
        </a:p>
      </dgm:t>
    </dgm:pt>
    <dgm:pt modelId="{B62CB87A-483D-43D0-9642-168089049E71}">
      <dgm:prSet phldrT="[文本]"/>
      <dgm:spPr/>
      <dgm:t>
        <a:bodyPr/>
        <a:lstStyle/>
        <a:p>
          <a:r>
            <a:rPr lang="zh-CN" altLang="en-US" dirty="0"/>
            <a:t>存入计算机</a:t>
          </a:r>
        </a:p>
      </dgm:t>
    </dgm:pt>
    <dgm:pt modelId="{95498FFD-896A-4C1B-81B4-DBF9BD989E82}" type="parTrans" cxnId="{71470D72-55C3-4211-9656-C42BA9FB77D8}">
      <dgm:prSet/>
      <dgm:spPr/>
      <dgm:t>
        <a:bodyPr/>
        <a:lstStyle/>
        <a:p>
          <a:endParaRPr lang="zh-CN" altLang="en-US"/>
        </a:p>
      </dgm:t>
    </dgm:pt>
    <dgm:pt modelId="{D647134F-071A-4895-9FDC-7593ED99E196}" type="sibTrans" cxnId="{71470D72-55C3-4211-9656-C42BA9FB77D8}">
      <dgm:prSet/>
      <dgm:spPr/>
      <dgm:t>
        <a:bodyPr/>
        <a:lstStyle/>
        <a:p>
          <a:endParaRPr lang="zh-CN" altLang="en-US"/>
        </a:p>
      </dgm:t>
    </dgm:pt>
    <dgm:pt modelId="{6172FFD3-97A1-4610-8742-955EA9DD8CD0}" type="pres">
      <dgm:prSet presAssocID="{115DCD5C-35D9-4E9D-B0FE-BE6764403A2D}" presName="Name0" presStyleCnt="0">
        <dgm:presLayoutVars>
          <dgm:dir/>
          <dgm:resizeHandles val="exact"/>
        </dgm:presLayoutVars>
      </dgm:prSet>
      <dgm:spPr/>
    </dgm:pt>
    <dgm:pt modelId="{ED57B142-5D24-4545-B134-335A576EF2C1}" type="pres">
      <dgm:prSet presAssocID="{941452CD-6085-4701-8C9B-15B8FD97308D}" presName="node" presStyleLbl="node1" presStyleIdx="0" presStyleCnt="6">
        <dgm:presLayoutVars>
          <dgm:bulletEnabled val="1"/>
        </dgm:presLayoutVars>
      </dgm:prSet>
      <dgm:spPr/>
    </dgm:pt>
    <dgm:pt modelId="{C4294F43-4489-4B81-94E7-EF9B240B41BB}" type="pres">
      <dgm:prSet presAssocID="{B7DF8D53-7DE8-4471-952D-32DD37281C2A}" presName="sibTrans" presStyleLbl="sibTrans2D1" presStyleIdx="0" presStyleCnt="5"/>
      <dgm:spPr/>
    </dgm:pt>
    <dgm:pt modelId="{3C05CCBE-D41D-4B14-BAD1-C8A462A449C4}" type="pres">
      <dgm:prSet presAssocID="{B7DF8D53-7DE8-4471-952D-32DD37281C2A}" presName="connectorText" presStyleLbl="sibTrans2D1" presStyleIdx="0" presStyleCnt="5"/>
      <dgm:spPr/>
    </dgm:pt>
    <dgm:pt modelId="{A4AC90E3-D1E2-494E-B06E-D03A82E1CC26}" type="pres">
      <dgm:prSet presAssocID="{181C32F3-0DEB-4CAA-AFF5-4EB6F01D0E44}" presName="node" presStyleLbl="node1" presStyleIdx="1" presStyleCnt="6">
        <dgm:presLayoutVars>
          <dgm:bulletEnabled val="1"/>
        </dgm:presLayoutVars>
      </dgm:prSet>
      <dgm:spPr/>
    </dgm:pt>
    <dgm:pt modelId="{74871B4B-373C-4D98-847B-202F6B28AE50}" type="pres">
      <dgm:prSet presAssocID="{8BC964CB-7DC6-45CF-A11B-59192E005A37}" presName="sibTrans" presStyleLbl="sibTrans2D1" presStyleIdx="1" presStyleCnt="5"/>
      <dgm:spPr/>
    </dgm:pt>
    <dgm:pt modelId="{8DBD5ED4-E341-4F23-BB2B-79790DF33260}" type="pres">
      <dgm:prSet presAssocID="{8BC964CB-7DC6-45CF-A11B-59192E005A37}" presName="connectorText" presStyleLbl="sibTrans2D1" presStyleIdx="1" presStyleCnt="5"/>
      <dgm:spPr/>
    </dgm:pt>
    <dgm:pt modelId="{33B6D321-8852-48CE-8052-7A5D9A2EDC1A}" type="pres">
      <dgm:prSet presAssocID="{D235C890-8CFC-4DC2-8AE0-F67FACD1A53A}" presName="node" presStyleLbl="node1" presStyleIdx="2" presStyleCnt="6">
        <dgm:presLayoutVars>
          <dgm:bulletEnabled val="1"/>
        </dgm:presLayoutVars>
      </dgm:prSet>
      <dgm:spPr/>
    </dgm:pt>
    <dgm:pt modelId="{5382ADCC-D233-42AA-A90C-0EF17B123F68}" type="pres">
      <dgm:prSet presAssocID="{89C91424-8CD6-4165-B32E-6BE861B612E5}" presName="sibTrans" presStyleLbl="sibTrans2D1" presStyleIdx="2" presStyleCnt="5"/>
      <dgm:spPr/>
    </dgm:pt>
    <dgm:pt modelId="{53877F0D-BDBB-4B6C-A1A1-67858FDBFC89}" type="pres">
      <dgm:prSet presAssocID="{89C91424-8CD6-4165-B32E-6BE861B612E5}" presName="connectorText" presStyleLbl="sibTrans2D1" presStyleIdx="2" presStyleCnt="5"/>
      <dgm:spPr/>
    </dgm:pt>
    <dgm:pt modelId="{57ECD6D6-96D1-4AD8-AA0C-6B6CA272C10D}" type="pres">
      <dgm:prSet presAssocID="{C54B0978-882B-4C0D-BA65-5BDC8CCCEC07}" presName="node" presStyleLbl="node1" presStyleIdx="3" presStyleCnt="6">
        <dgm:presLayoutVars>
          <dgm:bulletEnabled val="1"/>
        </dgm:presLayoutVars>
      </dgm:prSet>
      <dgm:spPr/>
    </dgm:pt>
    <dgm:pt modelId="{21DDF0DD-27B1-45EE-B5BF-CB04CDF002CB}" type="pres">
      <dgm:prSet presAssocID="{A8B02E37-43B7-40CE-A944-3C21CBDC68F1}" presName="sibTrans" presStyleLbl="sibTrans2D1" presStyleIdx="3" presStyleCnt="5"/>
      <dgm:spPr/>
    </dgm:pt>
    <dgm:pt modelId="{CFA14E08-33C7-4ACD-B061-3834184DEDE1}" type="pres">
      <dgm:prSet presAssocID="{A8B02E37-43B7-40CE-A944-3C21CBDC68F1}" presName="connectorText" presStyleLbl="sibTrans2D1" presStyleIdx="3" presStyleCnt="5"/>
      <dgm:spPr/>
    </dgm:pt>
    <dgm:pt modelId="{7B0DE866-7390-4C17-9AB6-15A084D4F704}" type="pres">
      <dgm:prSet presAssocID="{056D52EC-2797-4F73-B3EC-185EA730FA57}" presName="node" presStyleLbl="node1" presStyleIdx="4" presStyleCnt="6">
        <dgm:presLayoutVars>
          <dgm:bulletEnabled val="1"/>
        </dgm:presLayoutVars>
      </dgm:prSet>
      <dgm:spPr/>
    </dgm:pt>
    <dgm:pt modelId="{674A3260-C76C-4727-BB54-03DC7C8A5FD0}" type="pres">
      <dgm:prSet presAssocID="{13E6E7EC-EE36-4ED7-9E02-240B2623ABBF}" presName="sibTrans" presStyleLbl="sibTrans2D1" presStyleIdx="4" presStyleCnt="5"/>
      <dgm:spPr/>
    </dgm:pt>
    <dgm:pt modelId="{E2461F95-9000-43E5-9401-E5827C818C49}" type="pres">
      <dgm:prSet presAssocID="{13E6E7EC-EE36-4ED7-9E02-240B2623ABBF}" presName="connectorText" presStyleLbl="sibTrans2D1" presStyleIdx="4" presStyleCnt="5"/>
      <dgm:spPr/>
    </dgm:pt>
    <dgm:pt modelId="{9741EE45-408A-4084-BC86-040378B8F7F5}" type="pres">
      <dgm:prSet presAssocID="{B62CB87A-483D-43D0-9642-168089049E71}" presName="node" presStyleLbl="node1" presStyleIdx="5" presStyleCnt="6">
        <dgm:presLayoutVars>
          <dgm:bulletEnabled val="1"/>
        </dgm:presLayoutVars>
      </dgm:prSet>
      <dgm:spPr/>
    </dgm:pt>
  </dgm:ptLst>
  <dgm:cxnLst>
    <dgm:cxn modelId="{41CA6A02-E496-4837-B4F7-AC07AB4C28BE}" type="presOf" srcId="{A8B02E37-43B7-40CE-A944-3C21CBDC68F1}" destId="{CFA14E08-33C7-4ACD-B061-3834184DEDE1}" srcOrd="1" destOrd="0" presId="urn:microsoft.com/office/officeart/2005/8/layout/process1"/>
    <dgm:cxn modelId="{9660263D-4C9D-4766-BC04-22E07112B575}" type="presOf" srcId="{D235C890-8CFC-4DC2-8AE0-F67FACD1A53A}" destId="{33B6D321-8852-48CE-8052-7A5D9A2EDC1A}" srcOrd="0" destOrd="0" presId="urn:microsoft.com/office/officeart/2005/8/layout/process1"/>
    <dgm:cxn modelId="{338B9E5D-F55A-49A9-B2B0-0B9010047EE1}" srcId="{115DCD5C-35D9-4E9D-B0FE-BE6764403A2D}" destId="{056D52EC-2797-4F73-B3EC-185EA730FA57}" srcOrd="4" destOrd="0" parTransId="{69101FCA-7159-4C41-AF18-FF533675ED4E}" sibTransId="{13E6E7EC-EE36-4ED7-9E02-240B2623ABBF}"/>
    <dgm:cxn modelId="{B63E435F-34F3-4879-9510-F0DEB1E1AB05}" type="presOf" srcId="{13E6E7EC-EE36-4ED7-9E02-240B2623ABBF}" destId="{E2461F95-9000-43E5-9401-E5827C818C49}" srcOrd="1" destOrd="0" presId="urn:microsoft.com/office/officeart/2005/8/layout/process1"/>
    <dgm:cxn modelId="{3DF4D461-86C5-4740-AC10-D25DCF3A608D}" type="presOf" srcId="{A8B02E37-43B7-40CE-A944-3C21CBDC68F1}" destId="{21DDF0DD-27B1-45EE-B5BF-CB04CDF002CB}" srcOrd="0" destOrd="0" presId="urn:microsoft.com/office/officeart/2005/8/layout/process1"/>
    <dgm:cxn modelId="{C056DF67-5503-4D35-8690-ACC0DB7AC301}" type="presOf" srcId="{89C91424-8CD6-4165-B32E-6BE861B612E5}" destId="{5382ADCC-D233-42AA-A90C-0EF17B123F68}" srcOrd="0" destOrd="0" presId="urn:microsoft.com/office/officeart/2005/8/layout/process1"/>
    <dgm:cxn modelId="{D5224E69-3B5F-4336-ACE6-40FAEBD71E0A}" type="presOf" srcId="{115DCD5C-35D9-4E9D-B0FE-BE6764403A2D}" destId="{6172FFD3-97A1-4610-8742-955EA9DD8CD0}" srcOrd="0" destOrd="0" presId="urn:microsoft.com/office/officeart/2005/8/layout/process1"/>
    <dgm:cxn modelId="{6295D26C-5BC9-4CDE-BB61-40B05D689BBF}" type="presOf" srcId="{8BC964CB-7DC6-45CF-A11B-59192E005A37}" destId="{8DBD5ED4-E341-4F23-BB2B-79790DF33260}" srcOrd="1" destOrd="0" presId="urn:microsoft.com/office/officeart/2005/8/layout/process1"/>
    <dgm:cxn modelId="{64D31151-5E60-437A-926F-24DAD4966652}" type="presOf" srcId="{C54B0978-882B-4C0D-BA65-5BDC8CCCEC07}" destId="{57ECD6D6-96D1-4AD8-AA0C-6B6CA272C10D}" srcOrd="0" destOrd="0" presId="urn:microsoft.com/office/officeart/2005/8/layout/process1"/>
    <dgm:cxn modelId="{71470D72-55C3-4211-9656-C42BA9FB77D8}" srcId="{115DCD5C-35D9-4E9D-B0FE-BE6764403A2D}" destId="{B62CB87A-483D-43D0-9642-168089049E71}" srcOrd="5" destOrd="0" parTransId="{95498FFD-896A-4C1B-81B4-DBF9BD989E82}" sibTransId="{D647134F-071A-4895-9FDC-7593ED99E196}"/>
    <dgm:cxn modelId="{89D62876-F7A3-431F-B5AF-1DF3B4D104BE}" type="presOf" srcId="{056D52EC-2797-4F73-B3EC-185EA730FA57}" destId="{7B0DE866-7390-4C17-9AB6-15A084D4F704}" srcOrd="0" destOrd="0" presId="urn:microsoft.com/office/officeart/2005/8/layout/process1"/>
    <dgm:cxn modelId="{7ECDD687-40ED-4099-BBF1-DE4EDC1E8394}" type="presOf" srcId="{B62CB87A-483D-43D0-9642-168089049E71}" destId="{9741EE45-408A-4084-BC86-040378B8F7F5}" srcOrd="0" destOrd="0" presId="urn:microsoft.com/office/officeart/2005/8/layout/process1"/>
    <dgm:cxn modelId="{EEA3DE93-2F46-4222-9243-407C1134E81F}" type="presOf" srcId="{13E6E7EC-EE36-4ED7-9E02-240B2623ABBF}" destId="{674A3260-C76C-4727-BB54-03DC7C8A5FD0}" srcOrd="0" destOrd="0" presId="urn:microsoft.com/office/officeart/2005/8/layout/process1"/>
    <dgm:cxn modelId="{98B37799-A8DF-4F20-A735-CA6D75181813}" srcId="{115DCD5C-35D9-4E9D-B0FE-BE6764403A2D}" destId="{941452CD-6085-4701-8C9B-15B8FD97308D}" srcOrd="0" destOrd="0" parTransId="{39940987-7B7D-4B8A-AA57-ABB89D04A0CF}" sibTransId="{B7DF8D53-7DE8-4471-952D-32DD37281C2A}"/>
    <dgm:cxn modelId="{F7AFE8A4-225A-4704-9D05-E374720B20A5}" type="presOf" srcId="{8BC964CB-7DC6-45CF-A11B-59192E005A37}" destId="{74871B4B-373C-4D98-847B-202F6B28AE50}" srcOrd="0" destOrd="0" presId="urn:microsoft.com/office/officeart/2005/8/layout/process1"/>
    <dgm:cxn modelId="{4317A7AF-3792-4B2B-86B0-96AE4B7048F3}" type="presOf" srcId="{941452CD-6085-4701-8C9B-15B8FD97308D}" destId="{ED57B142-5D24-4545-B134-335A576EF2C1}" srcOrd="0" destOrd="0" presId="urn:microsoft.com/office/officeart/2005/8/layout/process1"/>
    <dgm:cxn modelId="{E61E64B1-79E4-42B2-B9A5-B8451A859076}" srcId="{115DCD5C-35D9-4E9D-B0FE-BE6764403A2D}" destId="{181C32F3-0DEB-4CAA-AFF5-4EB6F01D0E44}" srcOrd="1" destOrd="0" parTransId="{A17FA3D5-1970-43E1-BBE7-3F180D091887}" sibTransId="{8BC964CB-7DC6-45CF-A11B-59192E005A37}"/>
    <dgm:cxn modelId="{047C02B4-CDA5-4102-8E6D-833B1D819CEB}" type="presOf" srcId="{B7DF8D53-7DE8-4471-952D-32DD37281C2A}" destId="{C4294F43-4489-4B81-94E7-EF9B240B41BB}" srcOrd="0" destOrd="0" presId="urn:microsoft.com/office/officeart/2005/8/layout/process1"/>
    <dgm:cxn modelId="{2FD715B4-C228-4F9B-890C-85F34DBC6935}" type="presOf" srcId="{89C91424-8CD6-4165-B32E-6BE861B612E5}" destId="{53877F0D-BDBB-4B6C-A1A1-67858FDBFC89}" srcOrd="1" destOrd="0" presId="urn:microsoft.com/office/officeart/2005/8/layout/process1"/>
    <dgm:cxn modelId="{0E6D07C7-C6EB-4E1C-87C3-C446B3BD3CD1}" srcId="{115DCD5C-35D9-4E9D-B0FE-BE6764403A2D}" destId="{D235C890-8CFC-4DC2-8AE0-F67FACD1A53A}" srcOrd="2" destOrd="0" parTransId="{B4214AF4-9A5D-4E8A-B387-70419A74FA6A}" sibTransId="{89C91424-8CD6-4165-B32E-6BE861B612E5}"/>
    <dgm:cxn modelId="{ED45DBD8-B49F-4288-80CA-F47E4D6DAE7C}" type="presOf" srcId="{181C32F3-0DEB-4CAA-AFF5-4EB6F01D0E44}" destId="{A4AC90E3-D1E2-494E-B06E-D03A82E1CC26}" srcOrd="0" destOrd="0" presId="urn:microsoft.com/office/officeart/2005/8/layout/process1"/>
    <dgm:cxn modelId="{ACE256E3-B249-4264-8257-9EAEA71F36DE}" type="presOf" srcId="{B7DF8D53-7DE8-4471-952D-32DD37281C2A}" destId="{3C05CCBE-D41D-4B14-BAD1-C8A462A449C4}" srcOrd="1" destOrd="0" presId="urn:microsoft.com/office/officeart/2005/8/layout/process1"/>
    <dgm:cxn modelId="{D4CD07FC-8197-4664-B6C8-64B62359D347}" srcId="{115DCD5C-35D9-4E9D-B0FE-BE6764403A2D}" destId="{C54B0978-882B-4C0D-BA65-5BDC8CCCEC07}" srcOrd="3" destOrd="0" parTransId="{6FEE7791-006F-476E-9358-E8F7A02D40A9}" sibTransId="{A8B02E37-43B7-40CE-A944-3C21CBDC68F1}"/>
    <dgm:cxn modelId="{1C0D58B4-71DE-4BF1-A958-66AE92C3191B}" type="presParOf" srcId="{6172FFD3-97A1-4610-8742-955EA9DD8CD0}" destId="{ED57B142-5D24-4545-B134-335A576EF2C1}" srcOrd="0" destOrd="0" presId="urn:microsoft.com/office/officeart/2005/8/layout/process1"/>
    <dgm:cxn modelId="{C078BA6B-18C0-42EA-B013-338D1CE3A9A2}" type="presParOf" srcId="{6172FFD3-97A1-4610-8742-955EA9DD8CD0}" destId="{C4294F43-4489-4B81-94E7-EF9B240B41BB}" srcOrd="1" destOrd="0" presId="urn:microsoft.com/office/officeart/2005/8/layout/process1"/>
    <dgm:cxn modelId="{1B1408FD-F4DB-4B6A-9977-FA0B8B406D46}" type="presParOf" srcId="{C4294F43-4489-4B81-94E7-EF9B240B41BB}" destId="{3C05CCBE-D41D-4B14-BAD1-C8A462A449C4}" srcOrd="0" destOrd="0" presId="urn:microsoft.com/office/officeart/2005/8/layout/process1"/>
    <dgm:cxn modelId="{AB4C412B-1B75-420D-8E96-7A4FFB5ABCED}" type="presParOf" srcId="{6172FFD3-97A1-4610-8742-955EA9DD8CD0}" destId="{A4AC90E3-D1E2-494E-B06E-D03A82E1CC26}" srcOrd="2" destOrd="0" presId="urn:microsoft.com/office/officeart/2005/8/layout/process1"/>
    <dgm:cxn modelId="{9B3E5C99-3E6C-4B0D-9313-E1E77B2AF9F1}" type="presParOf" srcId="{6172FFD3-97A1-4610-8742-955EA9DD8CD0}" destId="{74871B4B-373C-4D98-847B-202F6B28AE50}" srcOrd="3" destOrd="0" presId="urn:microsoft.com/office/officeart/2005/8/layout/process1"/>
    <dgm:cxn modelId="{8A5C74DF-4A2A-4BE5-8C77-4BDAEFE65FF5}" type="presParOf" srcId="{74871B4B-373C-4D98-847B-202F6B28AE50}" destId="{8DBD5ED4-E341-4F23-BB2B-79790DF33260}" srcOrd="0" destOrd="0" presId="urn:microsoft.com/office/officeart/2005/8/layout/process1"/>
    <dgm:cxn modelId="{CB736374-728A-4748-B7EA-275E4E44CB04}" type="presParOf" srcId="{6172FFD3-97A1-4610-8742-955EA9DD8CD0}" destId="{33B6D321-8852-48CE-8052-7A5D9A2EDC1A}" srcOrd="4" destOrd="0" presId="urn:microsoft.com/office/officeart/2005/8/layout/process1"/>
    <dgm:cxn modelId="{998CC99D-8172-4535-A1D2-B63E821D9527}" type="presParOf" srcId="{6172FFD3-97A1-4610-8742-955EA9DD8CD0}" destId="{5382ADCC-D233-42AA-A90C-0EF17B123F68}" srcOrd="5" destOrd="0" presId="urn:microsoft.com/office/officeart/2005/8/layout/process1"/>
    <dgm:cxn modelId="{515CA3F4-31AF-49F4-A6F9-D3A765AECAF9}" type="presParOf" srcId="{5382ADCC-D233-42AA-A90C-0EF17B123F68}" destId="{53877F0D-BDBB-4B6C-A1A1-67858FDBFC89}" srcOrd="0" destOrd="0" presId="urn:microsoft.com/office/officeart/2005/8/layout/process1"/>
    <dgm:cxn modelId="{72975504-6997-4098-B448-68FE7FE5D9D1}" type="presParOf" srcId="{6172FFD3-97A1-4610-8742-955EA9DD8CD0}" destId="{57ECD6D6-96D1-4AD8-AA0C-6B6CA272C10D}" srcOrd="6" destOrd="0" presId="urn:microsoft.com/office/officeart/2005/8/layout/process1"/>
    <dgm:cxn modelId="{B05817C5-14F2-4A61-BA44-00ADEED58E73}" type="presParOf" srcId="{6172FFD3-97A1-4610-8742-955EA9DD8CD0}" destId="{21DDF0DD-27B1-45EE-B5BF-CB04CDF002CB}" srcOrd="7" destOrd="0" presId="urn:microsoft.com/office/officeart/2005/8/layout/process1"/>
    <dgm:cxn modelId="{EF5EE35A-F896-48F5-B788-3D10A3818DA3}" type="presParOf" srcId="{21DDF0DD-27B1-45EE-B5BF-CB04CDF002CB}" destId="{CFA14E08-33C7-4ACD-B061-3834184DEDE1}" srcOrd="0" destOrd="0" presId="urn:microsoft.com/office/officeart/2005/8/layout/process1"/>
    <dgm:cxn modelId="{C92AD0C9-2B4D-43F4-B531-C5B548333A36}" type="presParOf" srcId="{6172FFD3-97A1-4610-8742-955EA9DD8CD0}" destId="{7B0DE866-7390-4C17-9AB6-15A084D4F704}" srcOrd="8" destOrd="0" presId="urn:microsoft.com/office/officeart/2005/8/layout/process1"/>
    <dgm:cxn modelId="{E0359D3C-D8BB-4DD1-A820-21851F8AE595}" type="presParOf" srcId="{6172FFD3-97A1-4610-8742-955EA9DD8CD0}" destId="{674A3260-C76C-4727-BB54-03DC7C8A5FD0}" srcOrd="9" destOrd="0" presId="urn:microsoft.com/office/officeart/2005/8/layout/process1"/>
    <dgm:cxn modelId="{88128403-0167-450D-85F9-D904A9241456}" type="presParOf" srcId="{674A3260-C76C-4727-BB54-03DC7C8A5FD0}" destId="{E2461F95-9000-43E5-9401-E5827C818C49}" srcOrd="0" destOrd="0" presId="urn:microsoft.com/office/officeart/2005/8/layout/process1"/>
    <dgm:cxn modelId="{27F5CA99-4558-4338-9560-E3A6EBCAF803}" type="presParOf" srcId="{6172FFD3-97A1-4610-8742-955EA9DD8CD0}" destId="{9741EE45-408A-4084-BC86-040378B8F7F5}"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557A9B-B6C3-46CC-9307-18FC1DA9D719}">
      <dsp:nvSpPr>
        <dsp:cNvPr id="0" name=""/>
        <dsp:cNvSpPr/>
      </dsp:nvSpPr>
      <dsp:spPr>
        <a:xfrm>
          <a:off x="0" y="337583"/>
          <a:ext cx="11099132" cy="1354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1416" tIns="416560" rIns="861416"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用计算机对自然语言的形、音、义等信息进行处理，即对字、词、句、篇章的输入输出、识别分析、理解生成等的操作和加工</a:t>
          </a:r>
        </a:p>
      </dsp:txBody>
      <dsp:txXfrm>
        <a:off x="0" y="337583"/>
        <a:ext cx="11099132" cy="1354500"/>
      </dsp:txXfrm>
    </dsp:sp>
    <dsp:sp modelId="{76DB97E9-6AF8-462A-88D5-002C7AC275A6}">
      <dsp:nvSpPr>
        <dsp:cNvPr id="0" name=""/>
        <dsp:cNvSpPr/>
      </dsp:nvSpPr>
      <dsp:spPr>
        <a:xfrm>
          <a:off x="554956" y="42383"/>
          <a:ext cx="7769392"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665" tIns="0" rIns="293665"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t>自然语言处理</a:t>
          </a:r>
        </a:p>
      </dsp:txBody>
      <dsp:txXfrm>
        <a:off x="583777" y="71204"/>
        <a:ext cx="7711750" cy="532758"/>
      </dsp:txXfrm>
    </dsp:sp>
    <dsp:sp modelId="{972D2B23-2BBC-4DF8-A9A0-E528B493D0EB}">
      <dsp:nvSpPr>
        <dsp:cNvPr id="0" name=""/>
        <dsp:cNvSpPr/>
      </dsp:nvSpPr>
      <dsp:spPr>
        <a:xfrm>
          <a:off x="0" y="2095283"/>
          <a:ext cx="11099132" cy="1449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1416" tIns="416560" rIns="861416"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自然语言理解（</a:t>
          </a:r>
          <a:r>
            <a:rPr lang="en-US" altLang="zh-CN" sz="2000" kern="1200" dirty="0"/>
            <a:t>NLU</a:t>
          </a:r>
          <a:r>
            <a:rPr lang="zh-CN" altLang="en-US" sz="2000" kern="1200" dirty="0"/>
            <a:t>）：计算机能够以自然语言文本来表达给定的意图</a:t>
          </a:r>
        </a:p>
        <a:p>
          <a:pPr marL="228600" lvl="1" indent="-228600" algn="l" defTabSz="889000">
            <a:lnSpc>
              <a:spcPct val="90000"/>
            </a:lnSpc>
            <a:spcBef>
              <a:spcPct val="0"/>
            </a:spcBef>
            <a:spcAft>
              <a:spcPct val="15000"/>
            </a:spcAft>
            <a:buChar char="•"/>
          </a:pPr>
          <a:r>
            <a:rPr lang="zh-CN" altLang="en-US" sz="2000" kern="1200" dirty="0"/>
            <a:t>自然语言生成（</a:t>
          </a:r>
          <a:r>
            <a:rPr lang="en-US" altLang="zh-CN" sz="2000" kern="1200" dirty="0"/>
            <a:t>NLG</a:t>
          </a:r>
          <a:r>
            <a:rPr lang="zh-CN" altLang="en-US" sz="2000" kern="1200" dirty="0"/>
            <a:t>）：计算机能够理解自然语言文本的意义</a:t>
          </a:r>
        </a:p>
      </dsp:txBody>
      <dsp:txXfrm>
        <a:off x="0" y="2095283"/>
        <a:ext cx="11099132" cy="1449000"/>
      </dsp:txXfrm>
    </dsp:sp>
    <dsp:sp modelId="{CFCA67D4-8F09-4549-81FD-4C22EFC1B844}">
      <dsp:nvSpPr>
        <dsp:cNvPr id="0" name=""/>
        <dsp:cNvSpPr/>
      </dsp:nvSpPr>
      <dsp:spPr>
        <a:xfrm>
          <a:off x="554956" y="1800083"/>
          <a:ext cx="7769392"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665" tIns="0" rIns="293665"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t>两大核心任务</a:t>
          </a:r>
        </a:p>
      </dsp:txBody>
      <dsp:txXfrm>
        <a:off x="583777" y="1828904"/>
        <a:ext cx="7711750" cy="532758"/>
      </dsp:txXfrm>
    </dsp:sp>
    <dsp:sp modelId="{DE170D14-0E23-4FEF-A0FA-E0EE46DB81BD}">
      <dsp:nvSpPr>
        <dsp:cNvPr id="0" name=""/>
        <dsp:cNvSpPr/>
      </dsp:nvSpPr>
      <dsp:spPr>
        <a:xfrm>
          <a:off x="0" y="3947483"/>
          <a:ext cx="11099132" cy="976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1416" tIns="416560" rIns="861416"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机器翻译、文本摘要、文本分类、文本校对、信息抽取、语音合成、语音识别等</a:t>
          </a:r>
        </a:p>
      </dsp:txBody>
      <dsp:txXfrm>
        <a:off x="0" y="3947483"/>
        <a:ext cx="11099132" cy="976500"/>
      </dsp:txXfrm>
    </dsp:sp>
    <dsp:sp modelId="{1BE6D5AF-36AA-4C2F-950F-C027CD9760DC}">
      <dsp:nvSpPr>
        <dsp:cNvPr id="0" name=""/>
        <dsp:cNvSpPr/>
      </dsp:nvSpPr>
      <dsp:spPr>
        <a:xfrm>
          <a:off x="554956" y="3652283"/>
          <a:ext cx="7769392"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665" tIns="0" rIns="293665"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t>表现形式</a:t>
          </a:r>
        </a:p>
      </dsp:txBody>
      <dsp:txXfrm>
        <a:off x="583777" y="3681104"/>
        <a:ext cx="7711750"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68813-2CCE-4426-9692-C42D21751CFC}">
      <dsp:nvSpPr>
        <dsp:cNvPr id="0" name=""/>
        <dsp:cNvSpPr/>
      </dsp:nvSpPr>
      <dsp:spPr>
        <a:xfrm>
          <a:off x="0" y="1083733"/>
          <a:ext cx="8128000" cy="3251199"/>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016DFE-0EC9-4279-9F83-8800FB3EA7A2}">
      <dsp:nvSpPr>
        <dsp:cNvPr id="0" name=""/>
        <dsp:cNvSpPr/>
      </dsp:nvSpPr>
      <dsp:spPr>
        <a:xfrm>
          <a:off x="975360" y="1652693"/>
          <a:ext cx="2682239" cy="15930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102870" numCol="1" spcCol="1270" anchor="ctr" anchorCtr="0">
          <a:noAutofit/>
        </a:bodyPr>
        <a:lstStyle/>
        <a:p>
          <a:pPr marL="0" lvl="0" indent="0" algn="l" defTabSz="1200150">
            <a:lnSpc>
              <a:spcPct val="90000"/>
            </a:lnSpc>
            <a:spcBef>
              <a:spcPct val="0"/>
            </a:spcBef>
            <a:spcAft>
              <a:spcPct val="35000"/>
            </a:spcAft>
            <a:buNone/>
          </a:pPr>
          <a:r>
            <a:rPr lang="zh-CN" altLang="en-US" sz="2700" kern="1200" dirty="0"/>
            <a:t>自然语言</a:t>
          </a:r>
        </a:p>
        <a:p>
          <a:pPr marL="228600" lvl="1" indent="-228600" algn="l" defTabSz="933450">
            <a:lnSpc>
              <a:spcPct val="90000"/>
            </a:lnSpc>
            <a:spcBef>
              <a:spcPct val="0"/>
            </a:spcBef>
            <a:spcAft>
              <a:spcPct val="15000"/>
            </a:spcAft>
            <a:buChar char="•"/>
          </a:pPr>
          <a:r>
            <a:rPr lang="zh-CN" altLang="en-US" sz="2100" kern="1200" dirty="0"/>
            <a:t>人类日常使用的语言</a:t>
          </a:r>
        </a:p>
      </dsp:txBody>
      <dsp:txXfrm>
        <a:off x="975360" y="1652693"/>
        <a:ext cx="2682239" cy="1593088"/>
      </dsp:txXfrm>
    </dsp:sp>
    <dsp:sp modelId="{760ACDF1-2233-48D3-A522-D762C7BC707F}">
      <dsp:nvSpPr>
        <dsp:cNvPr id="0" name=""/>
        <dsp:cNvSpPr/>
      </dsp:nvSpPr>
      <dsp:spPr>
        <a:xfrm>
          <a:off x="4064000" y="2172885"/>
          <a:ext cx="3169920" cy="15930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102870" numCol="1" spcCol="1270" anchor="ctr" anchorCtr="0">
          <a:noAutofit/>
        </a:bodyPr>
        <a:lstStyle/>
        <a:p>
          <a:pPr marL="0" lvl="0" indent="0" algn="l" defTabSz="1200150">
            <a:lnSpc>
              <a:spcPct val="90000"/>
            </a:lnSpc>
            <a:spcBef>
              <a:spcPct val="0"/>
            </a:spcBef>
            <a:spcAft>
              <a:spcPct val="35000"/>
            </a:spcAft>
            <a:buNone/>
          </a:pPr>
          <a:r>
            <a:rPr lang="zh-CN" altLang="en-US" sz="2700" kern="1200" dirty="0"/>
            <a:t>人工语言</a:t>
          </a:r>
        </a:p>
        <a:p>
          <a:pPr marL="228600" lvl="1" indent="-228600" algn="l" defTabSz="933450">
            <a:lnSpc>
              <a:spcPct val="90000"/>
            </a:lnSpc>
            <a:spcBef>
              <a:spcPct val="0"/>
            </a:spcBef>
            <a:spcAft>
              <a:spcPct val="15000"/>
            </a:spcAft>
            <a:buChar char="•"/>
          </a:pPr>
          <a:r>
            <a:rPr lang="zh-CN" altLang="en-US" sz="2100" kern="1200" dirty="0"/>
            <a:t>世界语或计算机语言</a:t>
          </a:r>
        </a:p>
      </dsp:txBody>
      <dsp:txXfrm>
        <a:off x="4064000" y="2172885"/>
        <a:ext cx="3169920" cy="15930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57B142-5D24-4545-B134-335A576EF2C1}">
      <dsp:nvSpPr>
        <dsp:cNvPr id="0" name=""/>
        <dsp:cNvSpPr/>
      </dsp:nvSpPr>
      <dsp:spPr>
        <a:xfrm>
          <a:off x="0" y="840165"/>
          <a:ext cx="1436269" cy="9425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语音信号</a:t>
          </a:r>
        </a:p>
      </dsp:txBody>
      <dsp:txXfrm>
        <a:off x="27606" y="867771"/>
        <a:ext cx="1381057" cy="887340"/>
      </dsp:txXfrm>
    </dsp:sp>
    <dsp:sp modelId="{C4294F43-4489-4B81-94E7-EF9B240B41BB}">
      <dsp:nvSpPr>
        <dsp:cNvPr id="0" name=""/>
        <dsp:cNvSpPr/>
      </dsp:nvSpPr>
      <dsp:spPr>
        <a:xfrm>
          <a:off x="1579896" y="1133344"/>
          <a:ext cx="304489" cy="3561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579896" y="1204583"/>
        <a:ext cx="213142" cy="213716"/>
      </dsp:txXfrm>
    </dsp:sp>
    <dsp:sp modelId="{A4AC90E3-D1E2-494E-B06E-D03A82E1CC26}">
      <dsp:nvSpPr>
        <dsp:cNvPr id="0" name=""/>
        <dsp:cNvSpPr/>
      </dsp:nvSpPr>
      <dsp:spPr>
        <a:xfrm>
          <a:off x="2010777" y="840165"/>
          <a:ext cx="1436269" cy="9425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带通滤波器</a:t>
          </a:r>
        </a:p>
      </dsp:txBody>
      <dsp:txXfrm>
        <a:off x="2038383" y="867771"/>
        <a:ext cx="1381057" cy="887340"/>
      </dsp:txXfrm>
    </dsp:sp>
    <dsp:sp modelId="{74871B4B-373C-4D98-847B-202F6B28AE50}">
      <dsp:nvSpPr>
        <dsp:cNvPr id="0" name=""/>
        <dsp:cNvSpPr/>
      </dsp:nvSpPr>
      <dsp:spPr>
        <a:xfrm>
          <a:off x="3590674" y="1133344"/>
          <a:ext cx="304489" cy="3561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590674" y="1204583"/>
        <a:ext cx="213142" cy="213716"/>
      </dsp:txXfrm>
    </dsp:sp>
    <dsp:sp modelId="{33B6D321-8852-48CE-8052-7A5D9A2EDC1A}">
      <dsp:nvSpPr>
        <dsp:cNvPr id="0" name=""/>
        <dsp:cNvSpPr/>
      </dsp:nvSpPr>
      <dsp:spPr>
        <a:xfrm>
          <a:off x="4021555" y="840165"/>
          <a:ext cx="1436269" cy="9425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自动增益控制（</a:t>
          </a:r>
          <a:r>
            <a:rPr lang="en-US" altLang="zh-CN" sz="1800" kern="1200" dirty="0"/>
            <a:t>AGC</a:t>
          </a:r>
          <a:r>
            <a:rPr lang="zh-CN" altLang="en-US" sz="1800" kern="1200" dirty="0"/>
            <a:t>）</a:t>
          </a:r>
        </a:p>
      </dsp:txBody>
      <dsp:txXfrm>
        <a:off x="4049161" y="867771"/>
        <a:ext cx="1381057" cy="887340"/>
      </dsp:txXfrm>
    </dsp:sp>
    <dsp:sp modelId="{5382ADCC-D233-42AA-A90C-0EF17B123F68}">
      <dsp:nvSpPr>
        <dsp:cNvPr id="0" name=""/>
        <dsp:cNvSpPr/>
      </dsp:nvSpPr>
      <dsp:spPr>
        <a:xfrm>
          <a:off x="5601452" y="1133344"/>
          <a:ext cx="304489" cy="3561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5601452" y="1204583"/>
        <a:ext cx="213142" cy="213716"/>
      </dsp:txXfrm>
    </dsp:sp>
    <dsp:sp modelId="{57ECD6D6-96D1-4AD8-AA0C-6B6CA272C10D}">
      <dsp:nvSpPr>
        <dsp:cNvPr id="0" name=""/>
        <dsp:cNvSpPr/>
      </dsp:nvSpPr>
      <dsp:spPr>
        <a:xfrm>
          <a:off x="6032332" y="840165"/>
          <a:ext cx="1436269" cy="9425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模</a:t>
          </a:r>
          <a:r>
            <a:rPr lang="en-US" altLang="zh-CN" sz="1800" kern="1200" dirty="0"/>
            <a:t>/</a:t>
          </a:r>
          <a:r>
            <a:rPr lang="zh-CN" altLang="en-US" sz="1800" kern="1200" dirty="0"/>
            <a:t>数转换（</a:t>
          </a:r>
          <a:r>
            <a:rPr lang="en-US" altLang="zh-CN" sz="1800" kern="1200" dirty="0"/>
            <a:t>A/D</a:t>
          </a:r>
          <a:r>
            <a:rPr lang="zh-CN" altLang="en-US" sz="1800" kern="1200" dirty="0"/>
            <a:t>）</a:t>
          </a:r>
        </a:p>
      </dsp:txBody>
      <dsp:txXfrm>
        <a:off x="6059938" y="867771"/>
        <a:ext cx="1381057" cy="887340"/>
      </dsp:txXfrm>
    </dsp:sp>
    <dsp:sp modelId="{21DDF0DD-27B1-45EE-B5BF-CB04CDF002CB}">
      <dsp:nvSpPr>
        <dsp:cNvPr id="0" name=""/>
        <dsp:cNvSpPr/>
      </dsp:nvSpPr>
      <dsp:spPr>
        <a:xfrm>
          <a:off x="7612229" y="1133344"/>
          <a:ext cx="304489" cy="3561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7612229" y="1204583"/>
        <a:ext cx="213142" cy="213716"/>
      </dsp:txXfrm>
    </dsp:sp>
    <dsp:sp modelId="{7B0DE866-7390-4C17-9AB6-15A084D4F704}">
      <dsp:nvSpPr>
        <dsp:cNvPr id="0" name=""/>
        <dsp:cNvSpPr/>
      </dsp:nvSpPr>
      <dsp:spPr>
        <a:xfrm>
          <a:off x="8043110" y="840165"/>
          <a:ext cx="1436269" cy="9425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脉冲编码调制（</a:t>
          </a:r>
          <a:r>
            <a:rPr lang="en-US" altLang="zh-CN" sz="1800" kern="1200" dirty="0"/>
            <a:t>PCM</a:t>
          </a:r>
          <a:r>
            <a:rPr lang="zh-CN" altLang="en-US" sz="1800" kern="1200" dirty="0"/>
            <a:t>）</a:t>
          </a:r>
        </a:p>
      </dsp:txBody>
      <dsp:txXfrm>
        <a:off x="8070716" y="867771"/>
        <a:ext cx="1381057" cy="887340"/>
      </dsp:txXfrm>
    </dsp:sp>
    <dsp:sp modelId="{674A3260-C76C-4727-BB54-03DC7C8A5FD0}">
      <dsp:nvSpPr>
        <dsp:cNvPr id="0" name=""/>
        <dsp:cNvSpPr/>
      </dsp:nvSpPr>
      <dsp:spPr>
        <a:xfrm>
          <a:off x="9623007" y="1133344"/>
          <a:ext cx="304489" cy="3561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9623007" y="1204583"/>
        <a:ext cx="213142" cy="213716"/>
      </dsp:txXfrm>
    </dsp:sp>
    <dsp:sp modelId="{9741EE45-408A-4084-BC86-040378B8F7F5}">
      <dsp:nvSpPr>
        <dsp:cNvPr id="0" name=""/>
        <dsp:cNvSpPr/>
      </dsp:nvSpPr>
      <dsp:spPr>
        <a:xfrm>
          <a:off x="10053888" y="840165"/>
          <a:ext cx="1436269" cy="9425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存入计算机</a:t>
          </a:r>
        </a:p>
      </dsp:txBody>
      <dsp:txXfrm>
        <a:off x="10081494" y="867771"/>
        <a:ext cx="1381057" cy="88734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C734EAB-9FBF-461F-BF6B-35BBC20C60BA}" type="datetime1">
              <a:rPr lang="zh-CN" altLang="en-US" smtClean="0">
                <a:latin typeface="Microsoft YaHei UI" panose="020B0503020204020204" pitchFamily="34" charset="-122"/>
                <a:ea typeface="Microsoft YaHei UI" panose="020B0503020204020204" pitchFamily="34" charset="-122"/>
              </a:rPr>
              <a:t>2020/12/22</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A8A28B-0568-4092-BB1A-13C9B073E3A0}"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F9383FC2-185F-4ADF-86B7-D25D3EBE40AA}" type="datetime1">
              <a:rPr lang="zh-CN" altLang="en-US" smtClean="0"/>
              <a:t>2020/12/22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dirty="0"/>
              <a:t>第二级</a:t>
            </a:r>
          </a:p>
          <a:p>
            <a:pPr lvl="2" rtl="0"/>
            <a:r>
              <a:rPr lang="zh-CN" altLang="en-US" dirty="0"/>
              <a:t>第三级</a:t>
            </a:r>
          </a:p>
          <a:p>
            <a:pPr lvl="3" rtl="0"/>
            <a:r>
              <a:rPr lang="zh-CN" altLang="en-US" dirty="0"/>
              <a:t>第四级</a:t>
            </a:r>
          </a:p>
          <a:p>
            <a:pPr lvl="4" rtl="0"/>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3CFA0038-7055-434C-B6C4-B8C69565C600}" type="slidenum">
              <a:rPr lang="en-US" altLang="zh-CN" smtClean="0"/>
              <a:pPr/>
              <a:t>‹#›</a:t>
            </a:fld>
            <a:endParaRPr lang="zh-CN" alt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包含图像的标题幻灯片">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包含图像的幻灯片分隔线">
    <p:bg>
      <p:bgPr>
        <a:solidFill>
          <a:schemeClr val="accent1"/>
        </a:solidFill>
        <a:effectLst/>
      </p:bgPr>
    </p:bg>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幻灯片分隔线 2">
    <p:bg>
      <p:bgPr>
        <a:solidFill>
          <a:schemeClr val="accent1"/>
        </a:solidFill>
        <a:effectLst/>
      </p:bgPr>
    </p:bg>
    <p:spTree>
      <p:nvGrpSpPr>
        <p:cNvPr id="1" name=""/>
        <p:cNvGrpSpPr/>
        <p:nvPr/>
      </p:nvGrpSpPr>
      <p:grpSpPr>
        <a:xfrm>
          <a:off x="0" y="0"/>
          <a:ext cx="0" cy="0"/>
          <a:chOff x="0" y="0"/>
          <a:chExt cx="0" cy="0"/>
        </a:xfrm>
      </p:grpSpPr>
      <p:sp>
        <p:nvSpPr>
          <p:cNvPr id="6"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1"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2" name="文本占位符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13" name="形状 62" title="图案">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自定义布局">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42" name="形状 62" title="图案">
            <a:extLst>
              <a:ext uri="{FF2B5EF4-FFF2-40B4-BE49-F238E27FC236}">
                <a16:creationId xmlns:a16="http://schemas.microsoft.com/office/drawing/2014/main" id="{2683CBB0-468F-4DD2-853B-FBFFA91B662E}"/>
              </a:ext>
            </a:extLst>
          </p:cNvPr>
          <p:cNvSpPr/>
          <p:nvPr userDrawn="1"/>
        </p:nvSpPr>
        <p:spPr>
          <a:xfrm rot="16200000" flipV="1">
            <a:off x="1464874" y="4226449"/>
            <a:ext cx="0" cy="1276492"/>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rtlCol="0" anchor="ctr">
            <a:normAutofit/>
          </a:bodyPr>
          <a:lstStyle>
            <a:lvl1pPr marL="0" indent="0">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 name="长方形 2" title="图案">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形状 62" title="图案">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3"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rtlCol="0" anchor="ctr">
            <a:normAutofit/>
          </a:bodyPr>
          <a:lstStyle>
            <a:lvl1pPr marL="0" indent="0">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 name="长方形 2" title="图案">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形状 62" title="图案">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3"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长方形 2" title="图案"/>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p:nvPr>
        </p:nvSpPr>
        <p:spPr>
          <a:xfrm>
            <a:off x="6295131" y="879710"/>
            <a:ext cx="4801847" cy="755650"/>
          </a:xfrm>
        </p:spPr>
        <p:txBody>
          <a:bodyPr rtlCol="0" anchor="ctr">
            <a:normAutofit/>
          </a:bodyPr>
          <a:lstStyle>
            <a:lvl1pPr marL="0" indent="0">
              <a:buNone/>
              <a:defRPr sz="2400">
                <a:solidFill>
                  <a:schemeClr val="tx2"/>
                </a:solidFill>
                <a:latin typeface="黑体" panose="02010609060101010101" pitchFamily="49" charset="-122"/>
                <a:ea typeface="黑体" panose="02010609060101010101" pitchFamily="49" charset="-122"/>
                <a:cs typeface="Arial" panose="020B0604020202020204" pitchFamily="34" charset="0"/>
              </a:defRPr>
            </a:lvl1pPr>
            <a:lvl2pPr marL="457200" indent="0">
              <a:buNone/>
              <a:defRPr/>
            </a:lvl2pPr>
          </a:lstStyle>
          <a:p>
            <a:pPr lvl="0" rtl="0"/>
            <a:endParaRPr lang="zh-CN" altLang="en-US" noProof="0" dirty="0"/>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p:nvPr>
        </p:nvSpPr>
        <p:spPr>
          <a:xfrm>
            <a:off x="6295131" y="1956155"/>
            <a:ext cx="4801847" cy="755650"/>
          </a:xfrm>
        </p:spPr>
        <p:txBody>
          <a:bodyPr vert="horz" lIns="91440" tIns="45720" rIns="91440" bIns="45720" rtlCol="0" anchor="ctr">
            <a:normAutofit/>
          </a:bodyPr>
          <a:lstStyle>
            <a:lvl1pPr marL="0" indent="0">
              <a:buNone/>
              <a:defRPr lang="zh-CN" altLang="en-US" sz="2400" noProof="0" dirty="0">
                <a:latin typeface="黑体" panose="02010609060101010101" pitchFamily="49" charset="-122"/>
                <a:ea typeface="黑体" panose="02010609060101010101" pitchFamily="49" charset="-122"/>
              </a:defRPr>
            </a:lvl1pPr>
          </a:lstStyle>
          <a:p>
            <a:pPr marL="228600" lvl="0" indent="-228600"/>
            <a:endParaRPr lang="zh-CN" altLang="en-US" noProof="0" dirty="0"/>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p:nvPr>
        </p:nvSpPr>
        <p:spPr>
          <a:xfrm>
            <a:off x="6295131" y="3032600"/>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p:nvPr>
        </p:nvSpPr>
        <p:spPr>
          <a:xfrm>
            <a:off x="6295131" y="4109045"/>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p:nvPr>
        </p:nvSpPr>
        <p:spPr>
          <a:xfrm>
            <a:off x="6295131" y="5185490"/>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7" name="文本占位符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1</a:t>
            </a:r>
          </a:p>
        </p:txBody>
      </p:sp>
      <p:sp>
        <p:nvSpPr>
          <p:cNvPr id="38" name="文本占位符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2</a:t>
            </a:r>
          </a:p>
        </p:txBody>
      </p:sp>
      <p:sp>
        <p:nvSpPr>
          <p:cNvPr id="39" name="文本占位符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3</a:t>
            </a:r>
          </a:p>
        </p:txBody>
      </p:sp>
      <p:sp>
        <p:nvSpPr>
          <p:cNvPr id="40" name="文本占位符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4</a:t>
            </a:r>
          </a:p>
        </p:txBody>
      </p:sp>
      <p:sp>
        <p:nvSpPr>
          <p:cNvPr id="41" name="文本占位符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5</a:t>
            </a:r>
          </a:p>
        </p:txBody>
      </p:sp>
      <p:sp>
        <p:nvSpPr>
          <p:cNvPr id="15"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rtlCol="0" anchor="b"/>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rtlCol="0">
            <a:noAutofit/>
          </a:bodyPr>
          <a:lstStyle>
            <a:lvl1pPr marL="0" indent="0" algn="l">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rtlCol="0" anchor="b">
            <a:normAutofit/>
          </a:bodyPr>
          <a:lstStyle>
            <a:lvl1pPr marL="0" indent="0" algn="l">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6" name="形状 62" title="图案">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9" name="图片占位符 5" title="图案">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rtlCol="0" anchor="b">
            <a:normAutofit/>
          </a:bodyPr>
          <a:lstStyle>
            <a:lvl1pPr algn="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icrosoft YaHei UI" panose="020B0503020204020204" pitchFamily="34" charset="-122"/>
                <a:ea typeface="Microsoft YaHei UI" panose="020B0503020204020204" pitchFamily="34" charset="-122"/>
              </a:defRPr>
            </a:lvl1pPr>
          </a:lstStyle>
          <a:p>
            <a:pPr marL="0" lvl="0" indent="0" rtl="0">
              <a:buNone/>
            </a:pPr>
            <a:r>
              <a:rPr lang="zh-CN" altLang="en-US" noProof="0" dirty="0"/>
              <a:t>单击此处添加标题</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rtlCol="0">
            <a:normAutofit/>
          </a:bodyPr>
          <a:lstStyle>
            <a:lvl1pPr>
              <a:defRPr sz="1400">
                <a:latin typeface="Microsoft YaHei Light" panose="020B0502040204020203" pitchFamily="34" charset="-122"/>
                <a:ea typeface="Microsoft YaHei Light" panose="020B0502040204020203" pitchFamily="34" charset="-122"/>
              </a:defRPr>
            </a:lvl1pPr>
            <a:lvl2pPr>
              <a:defRPr sz="1200">
                <a:latin typeface="Microsoft YaHei Light" panose="020B0502040204020203" pitchFamily="34" charset="-122"/>
                <a:ea typeface="Microsoft YaHei Light" panose="020B0502040204020203" pitchFamily="34" charset="-122"/>
              </a:defRPr>
            </a:lvl2pPr>
            <a:lvl3pPr>
              <a:defRPr sz="1100">
                <a:latin typeface="Microsoft YaHei Light" panose="020B0502040204020203" pitchFamily="34" charset="-122"/>
                <a:ea typeface="Microsoft YaHei Light" panose="020B0502040204020203" pitchFamily="34" charset="-122"/>
              </a:defRPr>
            </a:lvl3pPr>
            <a:lvl4pPr>
              <a:defRPr sz="1050">
                <a:latin typeface="Microsoft YaHei Light" panose="020B0502040204020203" pitchFamily="34" charset="-122"/>
                <a:ea typeface="Microsoft YaHei Light" panose="020B0502040204020203" pitchFamily="34" charset="-122"/>
              </a:defRPr>
            </a:lvl4pPr>
            <a:lvl5pPr>
              <a:defRPr sz="1050">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1" name="形状 62" title="图案">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自定义布局">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3"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icrosoft YaHei UI" panose="020B0503020204020204" pitchFamily="34" charset="-122"/>
                <a:ea typeface="Microsoft YaHei UI" panose="020B0503020204020204" pitchFamily="34" charset="-122"/>
              </a:defRPr>
            </a:lvl1pPr>
          </a:lstStyle>
          <a:p>
            <a:pPr marL="0" lvl="0" indent="0" rtl="0">
              <a:buNone/>
            </a:pPr>
            <a:r>
              <a:rPr lang="zh-CN" altLang="en-US" noProof="0" dirty="0"/>
              <a:t>单击此处添加标题</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rtlCol="0">
            <a:normAutofit/>
          </a:bodyPr>
          <a:lstStyle>
            <a:lvl1pPr>
              <a:defRPr sz="1400">
                <a:latin typeface="Microsoft YaHei Light" panose="020B0502040204020203" pitchFamily="34" charset="-122"/>
                <a:ea typeface="Microsoft YaHei Light" panose="020B0502040204020203" pitchFamily="34" charset="-122"/>
              </a:defRPr>
            </a:lvl1pPr>
            <a:lvl2pPr>
              <a:defRPr sz="1200">
                <a:latin typeface="Microsoft YaHei Light" panose="020B0502040204020203" pitchFamily="34" charset="-122"/>
                <a:ea typeface="Microsoft YaHei Light" panose="020B0502040204020203" pitchFamily="34" charset="-122"/>
              </a:defRPr>
            </a:lvl2pPr>
            <a:lvl3pPr>
              <a:defRPr sz="1100">
                <a:latin typeface="Microsoft YaHei Light" panose="020B0502040204020203" pitchFamily="34" charset="-122"/>
                <a:ea typeface="Microsoft YaHei Light" panose="020B0502040204020203" pitchFamily="34" charset="-122"/>
              </a:defRPr>
            </a:lvl3pPr>
            <a:lvl4pPr>
              <a:defRPr sz="1050">
                <a:latin typeface="Microsoft YaHei Light" panose="020B0502040204020203" pitchFamily="34" charset="-122"/>
                <a:ea typeface="Microsoft YaHei Light" panose="020B0502040204020203" pitchFamily="34" charset="-122"/>
              </a:defRPr>
            </a:lvl4pPr>
            <a:lvl5pPr>
              <a:defRPr sz="1050">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rtlCol="0">
            <a:normAutofit/>
          </a:bodyPr>
          <a:lstStyle>
            <a:lvl1pPr>
              <a:defRPr sz="2800">
                <a:solidFill>
                  <a:schemeClr val="bg1"/>
                </a:solidFill>
                <a:latin typeface="Microsoft YaHei Light" panose="020B0502040204020203" pitchFamily="34" charset="-122"/>
                <a:ea typeface="Microsoft YaHei Light" panose="020B0502040204020203" pitchFamily="34" charset="-122"/>
              </a:defRPr>
            </a:lvl1pPr>
            <a:lvl2pPr>
              <a:defRPr sz="2400">
                <a:solidFill>
                  <a:schemeClr val="bg1"/>
                </a:solidFill>
                <a:latin typeface="Microsoft YaHei Light" panose="020B0502040204020203" pitchFamily="34" charset="-122"/>
                <a:ea typeface="Microsoft YaHei Light" panose="020B0502040204020203" pitchFamily="34" charset="-122"/>
              </a:defRPr>
            </a:lvl2pPr>
            <a:lvl3pPr>
              <a:defRPr sz="2000">
                <a:solidFill>
                  <a:schemeClr val="bg1"/>
                </a:solidFill>
                <a:latin typeface="Microsoft YaHei Light" panose="020B0502040204020203" pitchFamily="34" charset="-122"/>
                <a:ea typeface="Microsoft YaHei Light" panose="020B0502040204020203" pitchFamily="34" charset="-122"/>
              </a:defRPr>
            </a:lvl3pPr>
            <a:lvl4pPr>
              <a:defRPr sz="1800">
                <a:solidFill>
                  <a:schemeClr val="bg1"/>
                </a:solidFill>
                <a:latin typeface="Microsoft YaHei Light" panose="020B0502040204020203" pitchFamily="34" charset="-122"/>
                <a:ea typeface="Microsoft YaHei Light" panose="020B0502040204020203" pitchFamily="34" charset="-122"/>
              </a:defRPr>
            </a:lvl4pPr>
            <a:lvl5pPr>
              <a:defRPr sz="180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自定义布局">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长方形 10" title="图案"/>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rtlCol="0" anchor="t">
            <a:normAutofit/>
          </a:bodyPr>
          <a:lstStyle>
            <a:lvl1pPr algn="l">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2" name="图片占位符 4" title="图案">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包含图像的标题幻灯片">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谢谢！</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en-US" altLang="zh-CN" noProof="0" dirty="0"/>
              <a:t>WWW.WEBSITENAME.COM</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自定义布局​​">
    <p:spTree>
      <p:nvGrpSpPr>
        <p:cNvPr id="1" name=""/>
        <p:cNvGrpSpPr/>
        <p:nvPr/>
      </p:nvGrpSpPr>
      <p:grpSpPr>
        <a:xfrm>
          <a:off x="0" y="0"/>
          <a:ext cx="0" cy="0"/>
          <a:chOff x="0" y="0"/>
          <a:chExt cx="0" cy="0"/>
        </a:xfrm>
      </p:grpSpPr>
      <p:sp>
        <p:nvSpPr>
          <p:cNvPr id="12" name="长方形 11" title="图案">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长方形 2" title="图案">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1" name="标题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rtlCol="0" anchor="t">
            <a:normAutofit/>
          </a:bodyPr>
          <a:lstStyle>
            <a:lvl1pPr algn="l">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自定义布局">
    <p:spTree>
      <p:nvGrpSpPr>
        <p:cNvPr id="1" name=""/>
        <p:cNvGrpSpPr/>
        <p:nvPr/>
      </p:nvGrpSpPr>
      <p:grpSpPr>
        <a:xfrm>
          <a:off x="0" y="0"/>
          <a:ext cx="0" cy="0"/>
          <a:chOff x="0" y="0"/>
          <a:chExt cx="0" cy="0"/>
        </a:xfrm>
      </p:grpSpPr>
      <p:sp>
        <p:nvSpPr>
          <p:cNvPr id="6" name="图片占位符 5" title="图案">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rtlCol="0" anchor="ctr">
            <a:normAutofit/>
          </a:bodyPr>
          <a:lstStyle>
            <a:lvl1pPr algn="l">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自定义布局">
    <p:spTree>
      <p:nvGrpSpPr>
        <p:cNvPr id="1" name=""/>
        <p:cNvGrpSpPr/>
        <p:nvPr/>
      </p:nvGrpSpPr>
      <p:grpSpPr>
        <a:xfrm>
          <a:off x="0" y="0"/>
          <a:ext cx="0" cy="0"/>
          <a:chOff x="0" y="0"/>
          <a:chExt cx="0" cy="0"/>
        </a:xfrm>
      </p:grpSpPr>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title="图案">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自定义布局">
    <p:spTree>
      <p:nvGrpSpPr>
        <p:cNvPr id="1" name=""/>
        <p:cNvGrpSpPr/>
        <p:nvPr/>
      </p:nvGrpSpPr>
      <p:grpSpPr>
        <a:xfrm>
          <a:off x="0" y="0"/>
          <a:ext cx="0" cy="0"/>
          <a:chOff x="0" y="0"/>
          <a:chExt cx="0" cy="0"/>
        </a:xfrm>
      </p:grpSpPr>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title="图案">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rtlCol="0" anchor="b">
            <a:normAutofit/>
          </a:bodyPr>
          <a:lstStyle>
            <a:lvl1pPr algn="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rtlCol="0" anchor="b">
            <a:noAutofit/>
          </a:bodyPr>
          <a:lstStyle>
            <a:lvl1pPr marL="0" indent="0">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6" name="文本占位符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rtlCol="0" anchor="b">
            <a:noAutofit/>
          </a:bodyPr>
          <a:lstStyle>
            <a:lvl1pPr marL="0" indent="0">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10" name="形状 62" title="图案">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自定义布局">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title="图案">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rtlCol="0" anchor="t"/>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dirty="0"/>
              <a:t>单击 </a:t>
            </a:r>
            <a:br>
              <a:rPr lang="zh-CN" altLang="en-US" noProof="0" dirty="0"/>
            </a:br>
            <a:r>
              <a:rPr lang="zh-CN" altLang="en-US" noProof="0" dirty="0"/>
              <a:t>添加标题</a:t>
            </a:r>
          </a:p>
        </p:txBody>
      </p:sp>
      <p:sp>
        <p:nvSpPr>
          <p:cNvPr id="9" name="形状 62" title="图案">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自定义布局">
    <p:spTree>
      <p:nvGrpSpPr>
        <p:cNvPr id="1" name=""/>
        <p:cNvGrpSpPr/>
        <p:nvPr/>
      </p:nvGrpSpPr>
      <p:grpSpPr>
        <a:xfrm>
          <a:off x="0" y="0"/>
          <a:ext cx="0" cy="0"/>
          <a:chOff x="0" y="0"/>
          <a:chExt cx="0" cy="0"/>
        </a:xfrm>
      </p:grpSpPr>
      <p:sp>
        <p:nvSpPr>
          <p:cNvPr id="7" name="文本占位符 6" title="图案">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rtlCol="0" anchor="b"/>
          <a:lstStyle>
            <a:lvl1pPr algn="l">
              <a:defRPr>
                <a:latin typeface="+mj-lt"/>
              </a:defRPr>
            </a:lvl1pPr>
          </a:lstStyle>
          <a:p>
            <a:pPr rtl="0"/>
            <a:r>
              <a:rPr lang="zh-CN" altLang="en-US" noProof="0" dirty="0"/>
              <a:t>单击此处添加标题</a:t>
            </a: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自定义布局">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rtlCol="0">
            <a:noAutofit/>
          </a:bodyPr>
          <a:lstStyle>
            <a:lvl1pPr marL="0" indent="0" algn="ctr">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rtlCol="0" anchor="b"/>
          <a:lstStyle>
            <a:lvl1pPr algn="ctr">
              <a:defRPr>
                <a:latin typeface="+mj-lt"/>
              </a:defRPr>
            </a:lvl1pPr>
          </a:lstStyle>
          <a:p>
            <a:pPr rtl="0"/>
            <a:r>
              <a:rPr lang="zh-CN" altLang="en-US" noProof="0" dirty="0"/>
              <a:t>单击此处添加标题</a:t>
            </a: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自定义布局">
    <p:spTree>
      <p:nvGrpSpPr>
        <p:cNvPr id="1" name=""/>
        <p:cNvGrpSpPr/>
        <p:nvPr/>
      </p:nvGrpSpPr>
      <p:grpSpPr>
        <a:xfrm>
          <a:off x="0" y="0"/>
          <a:ext cx="0" cy="0"/>
          <a:chOff x="0" y="0"/>
          <a:chExt cx="0" cy="0"/>
        </a:xfrm>
      </p:grpSpPr>
      <p:sp>
        <p:nvSpPr>
          <p:cNvPr id="3" name="长方形 2" title="图案">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rtl="0">
              <a:lnSpc>
                <a:spcPct val="100000"/>
              </a:lnSpc>
              <a:spcBef>
                <a:spcPts val="1000"/>
              </a:spcBef>
              <a:buFont typeface="Arial" panose="020B0604020202020204" pitchFamily="34" charset="0"/>
              <a:buNone/>
            </a:pPr>
            <a:endParaRPr lang="zh-CN" altLang="en-US" sz="1400" b="0" i="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rtlCol="0" anchor="t"/>
          <a:lstStyle>
            <a:lvl1pPr algn="l">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 </a:t>
            </a:r>
            <a:br>
              <a:rPr lang="zh-CN" altLang="en-US" noProof="0" dirty="0"/>
            </a:br>
            <a:r>
              <a:rPr lang="zh-CN" altLang="en-US" noProof="0" dirty="0"/>
              <a:t>添加标题</a:t>
            </a:r>
          </a:p>
        </p:txBody>
      </p:sp>
      <p:sp>
        <p:nvSpPr>
          <p:cNvPr id="8" name="文本占位符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rtlCol="0" anchor="t">
            <a:normAutofit/>
          </a:bodyPr>
          <a:lstStyle>
            <a:lvl1pPr marL="0" indent="0">
              <a:buNone/>
              <a:defRPr sz="1600" b="1">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rtlCol="0">
            <a:normAutofit/>
          </a:bodyPr>
          <a:lstStyle>
            <a:lvl1pPr marL="0" indent="0">
              <a:lnSpc>
                <a:spcPct val="100000"/>
              </a:lnSpc>
              <a:buNone/>
              <a:defRPr sz="1400">
                <a:solidFill>
                  <a:schemeClr val="tx1"/>
                </a:solidFill>
                <a:latin typeface="Microsoft YaHei Light" panose="020B0502040204020203" pitchFamily="34" charset="-122"/>
                <a:ea typeface="Microsoft YaHei Light" panose="020B0502040204020203" pitchFamily="34" charset="-122"/>
              </a:defRPr>
            </a:lvl1pPr>
            <a:lvl2pPr marL="457200" indent="0">
              <a:buNone/>
              <a:defRPr sz="1200"/>
            </a:lvl2pPr>
            <a:lvl3pPr marL="914400" indent="0">
              <a:buNone/>
              <a:defRPr sz="1100"/>
            </a:lvl3pPr>
            <a:lvl4pPr>
              <a:defRPr sz="1050"/>
            </a:lvl4pPr>
            <a:lvl5pPr>
              <a:defRPr sz="1050"/>
            </a:lvl5pPr>
          </a:lstStyle>
          <a:p>
            <a:pPr lvl="0" rtl="0"/>
            <a:r>
              <a:rPr lang="zh-CN" altLang="en-US" noProof="0"/>
              <a:t>单击此处编辑母版文本样式</a:t>
            </a:r>
          </a:p>
        </p:txBody>
      </p:sp>
      <p:sp>
        <p:nvSpPr>
          <p:cNvPr id="10" name="文本占位符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rtlCol="0">
            <a:normAutofit/>
          </a:bodyPr>
          <a:lstStyle>
            <a:lvl1pPr marL="0" indent="0">
              <a:lnSpc>
                <a:spcPct val="100000"/>
              </a:lnSpc>
              <a:buNone/>
              <a:defRPr sz="2000">
                <a:solidFill>
                  <a:schemeClr val="tx1"/>
                </a:solidFill>
                <a:latin typeface="Microsoft YaHei Light" panose="020B0502040204020203" pitchFamily="34" charset="-122"/>
                <a:ea typeface="Microsoft YaHei Light" panose="020B0502040204020203" pitchFamily="34" charset="-122"/>
              </a:defRPr>
            </a:lvl1pPr>
            <a:lvl2pPr marL="457200" indent="0">
              <a:buNone/>
              <a:defRPr sz="1200"/>
            </a:lvl2pPr>
            <a:lvl3pPr marL="914400" indent="0">
              <a:buNone/>
              <a:defRPr sz="1100"/>
            </a:lvl3pPr>
            <a:lvl4pPr>
              <a:defRPr sz="1050"/>
            </a:lvl4pPr>
            <a:lvl5pPr>
              <a:defRPr sz="1050"/>
            </a:lvl5pPr>
          </a:lstStyle>
          <a:p>
            <a:pPr lvl="0" rtl="0"/>
            <a:r>
              <a:rPr lang="zh-CN" altLang="en-US" noProof="0"/>
              <a:t>单击此处编辑母版文本样式</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rtlCol="0">
            <a:normAutofit/>
          </a:bodyPr>
          <a:lstStyle>
            <a:lvl1pPr algn="ctr">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单击以编辑 </a:t>
            </a:r>
            <a:br>
              <a:rPr lang="zh-CN" altLang="en-US" noProof="0" dirty="0"/>
            </a:br>
            <a:r>
              <a:rPr lang="zh-CN" altLang="en-US" noProof="0" dirty="0"/>
              <a:t>母版标题样式</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包含图像的标题幻灯片">
    <p:bg>
      <p:bgPr>
        <a:solidFill>
          <a:schemeClr val="accent1"/>
        </a:solidFill>
        <a:effectLst/>
      </p:bgPr>
    </p:bg>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9" name="长方形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长方形 7" title="图案"/>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rtlCol="0" anchor="b">
            <a:noAutofit/>
          </a:bodyPr>
          <a:lstStyle>
            <a:lvl1pPr algn="l">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0" name="文本占位符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rtlCol="0">
            <a:normAutofit/>
          </a:bodyPr>
          <a:lstStyle>
            <a:lvl1pPr marL="0" indent="0" algn="l">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11" name="形状 62" title="图案">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rtlCol="0" anchor="ctr"/>
          <a:lstStyle/>
          <a:p>
            <a:pPr algn="l"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自定义布局">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40240C2-616C-4E41-9EF7-BC952073889A}"/>
              </a:ext>
            </a:extLst>
          </p:cNvPr>
          <p:cNvSpPr>
            <a:spLocks noGrp="1"/>
          </p:cNvSpPr>
          <p:nvPr>
            <p:ph sz="quarter" idx="15"/>
          </p:nvPr>
        </p:nvSpPr>
        <p:spPr>
          <a:xfrm>
            <a:off x="609600" y="812800"/>
            <a:ext cx="10833100" cy="5633382"/>
          </a:xfrm>
        </p:spPr>
        <p:txBody>
          <a:bodyPr>
            <a:normAutofit/>
          </a:bodyPr>
          <a:lstStyle>
            <a:lvl1pPr>
              <a:lnSpc>
                <a:spcPct val="120000"/>
              </a:lnSpc>
              <a:defRPr sz="3200" baseline="0">
                <a:latin typeface="Calibri" panose="020F0502020204030204" pitchFamily="34" charset="0"/>
                <a:ea typeface="黑体" panose="02010609060101010101" pitchFamily="49" charset="-122"/>
              </a:defRPr>
            </a:lvl1pPr>
            <a:lvl2pPr>
              <a:lnSpc>
                <a:spcPct val="120000"/>
              </a:lnSpc>
              <a:defRPr sz="2800" baseline="0">
                <a:latin typeface="Calibri" panose="020F0502020204030204" pitchFamily="34" charset="0"/>
                <a:ea typeface="黑体" panose="02010609060101010101" pitchFamily="49" charset="-122"/>
              </a:defRPr>
            </a:lvl2pPr>
            <a:lvl3pPr>
              <a:lnSpc>
                <a:spcPct val="120000"/>
              </a:lnSpc>
              <a:defRPr sz="2400" baseline="0">
                <a:latin typeface="Calibri" panose="020F0502020204030204" pitchFamily="34" charset="0"/>
                <a:ea typeface="黑体" panose="02010609060101010101" pitchFamily="49" charset="-122"/>
              </a:defRPr>
            </a:lvl3pPr>
            <a:lvl4pPr>
              <a:lnSpc>
                <a:spcPct val="120000"/>
              </a:lnSpc>
              <a:defRPr sz="2000" baseline="0">
                <a:latin typeface="Calibri" panose="020F0502020204030204" pitchFamily="34" charset="0"/>
                <a:ea typeface="黑体" panose="02010609060101010101" pitchFamily="49" charset="-122"/>
              </a:defRPr>
            </a:lvl4pPr>
            <a:lvl5pPr>
              <a:lnSpc>
                <a:spcPct val="120000"/>
              </a:lnSpc>
              <a:defRPr sz="2000" baseline="0">
                <a:latin typeface="Calibri" panose="020F0502020204030204" pitchFamily="34" charset="0"/>
                <a:ea typeface="黑体" panose="02010609060101010101"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12">
            <a:extLst>
              <a:ext uri="{FF2B5EF4-FFF2-40B4-BE49-F238E27FC236}">
                <a16:creationId xmlns:a16="http://schemas.microsoft.com/office/drawing/2014/main" id="{89A80859-BDA6-44AA-A750-4E06108B9B2B}"/>
              </a:ext>
            </a:extLst>
          </p:cNvPr>
          <p:cNvSpPr>
            <a:spLocks noGrp="1"/>
          </p:cNvSpPr>
          <p:nvPr>
            <p:ph type="body" sz="quarter" idx="14"/>
          </p:nvPr>
        </p:nvSpPr>
        <p:spPr>
          <a:xfrm>
            <a:off x="7556502" y="5664200"/>
            <a:ext cx="4635497" cy="781984"/>
          </a:xfrm>
          <a:solidFill>
            <a:schemeClr val="accent1"/>
          </a:solidFill>
        </p:spPr>
        <p:txBody>
          <a:bodyPr lIns="274320" tIns="182880" rIns="182880" bIns="182880" rtlCol="0" anchor="ctr">
            <a:noAutofit/>
          </a:bodyPr>
          <a:lstStyle>
            <a:lvl1pPr marL="0" indent="0" algn="l" defTabSz="914400" rtl="0" eaLnBrk="1" latinLnBrk="0" hangingPunct="1">
              <a:lnSpc>
                <a:spcPct val="90000"/>
              </a:lnSpc>
              <a:spcBef>
                <a:spcPct val="0"/>
              </a:spcBef>
              <a:buNone/>
              <a:defRPr lang="en-US" sz="2800" b="1" i="0" kern="1200" spc="-150" dirty="0">
                <a:solidFill>
                  <a:schemeClr val="bg1"/>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lvl="0" rtl="0"/>
            <a:r>
              <a:rPr lang="zh-CN" altLang="en-US" noProof="0" dirty="0"/>
              <a:t>单击此处编辑母版文本样式</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556500" y="5664201"/>
            <a:ext cx="2" cy="781983"/>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0" name="长方形 10">
            <a:extLst>
              <a:ext uri="{FF2B5EF4-FFF2-40B4-BE49-F238E27FC236}">
                <a16:creationId xmlns:a16="http://schemas.microsoft.com/office/drawing/2014/main" id="{D00C0329-6DEA-4948-9963-7B8E469F200F}"/>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任意多边形：形状 8">
            <a:extLst>
              <a:ext uri="{FF2B5EF4-FFF2-40B4-BE49-F238E27FC236}">
                <a16:creationId xmlns:a16="http://schemas.microsoft.com/office/drawing/2014/main" id="{1ACF7E13-A395-4D21-8649-FBCE3371DDD6}"/>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7" name="文本占位符 6">
            <a:extLst>
              <a:ext uri="{FF2B5EF4-FFF2-40B4-BE49-F238E27FC236}">
                <a16:creationId xmlns:a16="http://schemas.microsoft.com/office/drawing/2014/main" id="{35E8ECA8-5C33-4116-ADDB-E47F9F73EA29}"/>
              </a:ext>
            </a:extLst>
          </p:cNvPr>
          <p:cNvSpPr>
            <a:spLocks noGrp="1"/>
          </p:cNvSpPr>
          <p:nvPr>
            <p:ph type="body" sz="quarter" idx="16"/>
          </p:nvPr>
        </p:nvSpPr>
        <p:spPr>
          <a:xfrm>
            <a:off x="571500" y="67864"/>
            <a:ext cx="6362700" cy="343954"/>
          </a:xfrm>
        </p:spPr>
        <p:txBody>
          <a:bodyPr>
            <a:normAutofit/>
          </a:bodyPr>
          <a:lstStyle>
            <a:lvl1pPr marL="0" indent="0">
              <a:buNone/>
              <a:defRPr sz="1800" b="1" baseline="0">
                <a:solidFill>
                  <a:schemeClr val="bg1"/>
                </a:solidFill>
                <a:latin typeface="Calibri" panose="020F0502020204030204" pitchFamily="34" charset="0"/>
                <a:ea typeface="微软雅黑" panose="020B0503020204020204" pitchFamily="34" charset="-122"/>
              </a:defRPr>
            </a:lvl1pPr>
            <a:lvl2pPr marL="457200" indent="0">
              <a:buNone/>
              <a:defRPr baseline="0">
                <a:solidFill>
                  <a:schemeClr val="bg1"/>
                </a:solidFill>
                <a:latin typeface="Calibri" panose="020F0502020204030204" pitchFamily="34" charset="0"/>
                <a:ea typeface="微软雅黑" panose="020B0503020204020204" pitchFamily="34" charset="-122"/>
              </a:defRPr>
            </a:lvl2pPr>
            <a:lvl3pPr marL="914400" indent="0">
              <a:buNone/>
              <a:defRPr baseline="0">
                <a:solidFill>
                  <a:schemeClr val="bg1"/>
                </a:solidFill>
                <a:latin typeface="Calibri" panose="020F0502020204030204" pitchFamily="34" charset="0"/>
                <a:ea typeface="微软雅黑" panose="020B0503020204020204" pitchFamily="34" charset="-122"/>
              </a:defRPr>
            </a:lvl3pPr>
            <a:lvl4pPr marL="1371600" indent="0">
              <a:buNone/>
              <a:defRPr baseline="0">
                <a:solidFill>
                  <a:schemeClr val="bg1"/>
                </a:solidFill>
                <a:latin typeface="Calibri" panose="020F0502020204030204" pitchFamily="34" charset="0"/>
                <a:ea typeface="微软雅黑" panose="020B0503020204020204" pitchFamily="34" charset="-122"/>
              </a:defRPr>
            </a:lvl4pPr>
            <a:lvl5pPr marL="1828800" indent="0">
              <a:buNone/>
              <a:defRPr baseline="0">
                <a:solidFill>
                  <a:schemeClr val="bg1"/>
                </a:solidFill>
                <a:latin typeface="Calibri" panose="020F0502020204030204" pitchFamily="34" charset="0"/>
                <a:ea typeface="微软雅黑" panose="020B0503020204020204" pitchFamily="34" charset="-122"/>
              </a:defRPr>
            </a:lvl5pPr>
          </a:lstStyle>
          <a:p>
            <a:pPr lvl="0"/>
            <a:r>
              <a:rPr lang="zh-CN" altLang="en-US" dirty="0"/>
              <a:t>单击此处编辑母版文本样式</a:t>
            </a:r>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2_自定义布局">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40240C2-616C-4E41-9EF7-BC952073889A}"/>
              </a:ext>
            </a:extLst>
          </p:cNvPr>
          <p:cNvSpPr>
            <a:spLocks noGrp="1"/>
          </p:cNvSpPr>
          <p:nvPr>
            <p:ph sz="quarter" idx="15"/>
          </p:nvPr>
        </p:nvSpPr>
        <p:spPr>
          <a:xfrm>
            <a:off x="609600" y="812800"/>
            <a:ext cx="10833100" cy="5633382"/>
          </a:xfrm>
        </p:spPr>
        <p:txBody>
          <a:bodyPr>
            <a:normAutofit/>
          </a:bodyPr>
          <a:lstStyle>
            <a:lvl1pPr>
              <a:lnSpc>
                <a:spcPct val="120000"/>
              </a:lnSpc>
              <a:defRPr sz="3200" baseline="0">
                <a:latin typeface="Calibri" panose="020F0502020204030204" pitchFamily="34" charset="0"/>
                <a:ea typeface="黑体" panose="02010609060101010101" pitchFamily="49" charset="-122"/>
              </a:defRPr>
            </a:lvl1pPr>
            <a:lvl2pPr>
              <a:lnSpc>
                <a:spcPct val="120000"/>
              </a:lnSpc>
              <a:defRPr sz="2800" baseline="0">
                <a:latin typeface="Calibri" panose="020F0502020204030204" pitchFamily="34" charset="0"/>
                <a:ea typeface="黑体" panose="02010609060101010101" pitchFamily="49" charset="-122"/>
              </a:defRPr>
            </a:lvl2pPr>
            <a:lvl3pPr>
              <a:lnSpc>
                <a:spcPct val="120000"/>
              </a:lnSpc>
              <a:defRPr sz="2400" baseline="0">
                <a:latin typeface="Calibri" panose="020F0502020204030204" pitchFamily="34" charset="0"/>
                <a:ea typeface="黑体" panose="02010609060101010101" pitchFamily="49" charset="-122"/>
              </a:defRPr>
            </a:lvl3pPr>
            <a:lvl4pPr>
              <a:lnSpc>
                <a:spcPct val="120000"/>
              </a:lnSpc>
              <a:defRPr sz="2000" baseline="0">
                <a:latin typeface="Calibri" panose="020F0502020204030204" pitchFamily="34" charset="0"/>
                <a:ea typeface="黑体" panose="02010609060101010101" pitchFamily="49" charset="-122"/>
              </a:defRPr>
            </a:lvl4pPr>
            <a:lvl5pPr>
              <a:lnSpc>
                <a:spcPct val="120000"/>
              </a:lnSpc>
              <a:defRPr sz="2000" baseline="0">
                <a:latin typeface="Calibri" panose="020F0502020204030204" pitchFamily="34" charset="0"/>
                <a:ea typeface="黑体" panose="02010609060101010101"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12">
            <a:extLst>
              <a:ext uri="{FF2B5EF4-FFF2-40B4-BE49-F238E27FC236}">
                <a16:creationId xmlns:a16="http://schemas.microsoft.com/office/drawing/2014/main" id="{89A80859-BDA6-44AA-A750-4E06108B9B2B}"/>
              </a:ext>
            </a:extLst>
          </p:cNvPr>
          <p:cNvSpPr>
            <a:spLocks noGrp="1"/>
          </p:cNvSpPr>
          <p:nvPr>
            <p:ph type="body" sz="quarter" idx="14"/>
          </p:nvPr>
        </p:nvSpPr>
        <p:spPr>
          <a:xfrm>
            <a:off x="7556502" y="5664200"/>
            <a:ext cx="4635497" cy="781984"/>
          </a:xfrm>
          <a:solidFill>
            <a:schemeClr val="accent1"/>
          </a:solidFill>
        </p:spPr>
        <p:txBody>
          <a:bodyPr lIns="274320" tIns="182880" rIns="182880" bIns="182880" rtlCol="0" anchor="ctr">
            <a:noAutofit/>
          </a:bodyPr>
          <a:lstStyle>
            <a:lvl1pPr marL="0" indent="0" algn="l" defTabSz="914400" rtl="0" eaLnBrk="1" latinLnBrk="0" hangingPunct="1">
              <a:lnSpc>
                <a:spcPct val="90000"/>
              </a:lnSpc>
              <a:spcBef>
                <a:spcPct val="0"/>
              </a:spcBef>
              <a:buNone/>
              <a:defRPr lang="en-US" sz="2800" b="1" i="0" kern="1200" spc="-150" dirty="0">
                <a:solidFill>
                  <a:schemeClr val="bg1"/>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lvl="0" rtl="0"/>
            <a:r>
              <a:rPr lang="zh-CN" altLang="en-US" noProof="0" dirty="0"/>
              <a:t>单击此处编辑母版文本样式</a:t>
            </a:r>
          </a:p>
        </p:txBody>
      </p:sp>
      <p:sp>
        <p:nvSpPr>
          <p:cNvPr id="10" name="长方形 10">
            <a:extLst>
              <a:ext uri="{FF2B5EF4-FFF2-40B4-BE49-F238E27FC236}">
                <a16:creationId xmlns:a16="http://schemas.microsoft.com/office/drawing/2014/main" id="{D00C0329-6DEA-4948-9963-7B8E469F200F}"/>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任意多边形：形状 8">
            <a:extLst>
              <a:ext uri="{FF2B5EF4-FFF2-40B4-BE49-F238E27FC236}">
                <a16:creationId xmlns:a16="http://schemas.microsoft.com/office/drawing/2014/main" id="{1ACF7E13-A395-4D21-8649-FBCE3371DDD6}"/>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7" name="文本占位符 6">
            <a:extLst>
              <a:ext uri="{FF2B5EF4-FFF2-40B4-BE49-F238E27FC236}">
                <a16:creationId xmlns:a16="http://schemas.microsoft.com/office/drawing/2014/main" id="{35E8ECA8-5C33-4116-ADDB-E47F9F73EA29}"/>
              </a:ext>
            </a:extLst>
          </p:cNvPr>
          <p:cNvSpPr>
            <a:spLocks noGrp="1"/>
          </p:cNvSpPr>
          <p:nvPr>
            <p:ph type="body" sz="quarter" idx="16"/>
          </p:nvPr>
        </p:nvSpPr>
        <p:spPr>
          <a:xfrm>
            <a:off x="571500" y="67864"/>
            <a:ext cx="6362700" cy="343954"/>
          </a:xfrm>
        </p:spPr>
        <p:txBody>
          <a:bodyPr>
            <a:normAutofit/>
          </a:bodyPr>
          <a:lstStyle>
            <a:lvl1pPr marL="0" indent="0">
              <a:buNone/>
              <a:defRPr sz="1800" b="1" baseline="0">
                <a:solidFill>
                  <a:schemeClr val="bg1"/>
                </a:solidFill>
                <a:latin typeface="Calibri" panose="020F0502020204030204" pitchFamily="34" charset="0"/>
                <a:ea typeface="微软雅黑" panose="020B0503020204020204" pitchFamily="34" charset="-122"/>
              </a:defRPr>
            </a:lvl1pPr>
            <a:lvl2pPr marL="457200" indent="0">
              <a:buNone/>
              <a:defRPr baseline="0">
                <a:solidFill>
                  <a:schemeClr val="bg1"/>
                </a:solidFill>
                <a:latin typeface="Calibri" panose="020F0502020204030204" pitchFamily="34" charset="0"/>
                <a:ea typeface="微软雅黑" panose="020B0503020204020204" pitchFamily="34" charset="-122"/>
              </a:defRPr>
            </a:lvl2pPr>
            <a:lvl3pPr marL="914400" indent="0">
              <a:buNone/>
              <a:defRPr baseline="0">
                <a:solidFill>
                  <a:schemeClr val="bg1"/>
                </a:solidFill>
                <a:latin typeface="Calibri" panose="020F0502020204030204" pitchFamily="34" charset="0"/>
                <a:ea typeface="微软雅黑" panose="020B0503020204020204" pitchFamily="34" charset="-122"/>
              </a:defRPr>
            </a:lvl3pPr>
            <a:lvl4pPr marL="1371600" indent="0">
              <a:buNone/>
              <a:defRPr baseline="0">
                <a:solidFill>
                  <a:schemeClr val="bg1"/>
                </a:solidFill>
                <a:latin typeface="Calibri" panose="020F0502020204030204" pitchFamily="34" charset="0"/>
                <a:ea typeface="微软雅黑" panose="020B0503020204020204" pitchFamily="34" charset="-122"/>
              </a:defRPr>
            </a:lvl4pPr>
            <a:lvl5pPr marL="1828800" indent="0">
              <a:buNone/>
              <a:defRPr baseline="0">
                <a:solidFill>
                  <a:schemeClr val="bg1"/>
                </a:solidFill>
                <a:latin typeface="Calibri" panose="020F0502020204030204" pitchFamily="34" charset="0"/>
                <a:ea typeface="微软雅黑" panose="020B0503020204020204" pitchFamily="34" charset="-122"/>
              </a:defRPr>
            </a:lvl5pPr>
          </a:lstStyle>
          <a:p>
            <a:pPr lvl="0"/>
            <a:r>
              <a:rPr lang="zh-CN" altLang="en-US" dirty="0"/>
              <a:t>单击此处编辑母版文本样式</a:t>
            </a:r>
          </a:p>
        </p:txBody>
      </p:sp>
    </p:spTree>
    <p:extLst>
      <p:ext uri="{BB962C8B-B14F-4D97-AF65-F5344CB8AC3E}">
        <p14:creationId xmlns:p14="http://schemas.microsoft.com/office/powerpoint/2010/main" val="37472040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9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文本占位符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lvl="0" rtl="0"/>
            <a:r>
              <a:rPr lang="zh-CN" altLang="en-US" noProof="0"/>
              <a:t>单击此处编辑母版文本样式</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559417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0_自定义布局">
    <p:bg>
      <p:bgPr>
        <a:solidFill>
          <a:schemeClr val="accent1"/>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标题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661472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0_自定义布局">
    <p:bg>
      <p:bgPr>
        <a:solidFill>
          <a:schemeClr val="accent1"/>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1259541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3_自定义布局">
    <p:bg>
      <p:bgPr>
        <a:solidFill>
          <a:schemeClr val="accent2"/>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标题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40843891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4_自定义布局">
    <p:bg>
      <p:bgPr>
        <a:solidFill>
          <a:schemeClr val="accent2"/>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382582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27136611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5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title="图案"/>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2001797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谢谢">
    <p:spTree>
      <p:nvGrpSpPr>
        <p:cNvPr id="1" name=""/>
        <p:cNvGrpSpPr/>
        <p:nvPr/>
      </p:nvGrpSpPr>
      <p:grpSpPr>
        <a:xfrm>
          <a:off x="0" y="0"/>
          <a:ext cx="0" cy="0"/>
          <a:chOff x="0" y="0"/>
          <a:chExt cx="0" cy="0"/>
        </a:xfrm>
      </p:grpSpPr>
      <p:sp>
        <p:nvSpPr>
          <p:cNvPr id="8"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谢谢！</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en-US" altLang="zh-CN" noProof="0" dirty="0"/>
              <a:t>WWW.WEBSITENAME.COM</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 name="长方形 1" title="图案"/>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title="图案"/>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82633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2">
                    <a:lumMod val="75000"/>
                    <a:lumOff val="25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1</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2948043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7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1">
                    <a:lumMod val="60000"/>
                    <a:lumOff val="40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26495172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8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4">
                    <a:lumMod val="40000"/>
                    <a:lumOff val="60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3</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36834422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9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6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0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自定义布局">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5" name="图片占位符 5" title="图案">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1" name="图片占位符 5" title="图案">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2" name="图片占位符 5" title="图案">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3" name="图片占位符 5" title="图案">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4"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25"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bg1"/>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26"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7" name="形状 62" title="图案">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图像和内容">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4"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20"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24"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5" name="形状 62" title="图案">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 name="椭圆形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7" name="椭圆形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6" name="椭圆形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7" name="椭圆形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4" name="图片占位符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8" name="图片占位符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9" name="图片占位符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0" name="图片占位符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包含图像的标题幻灯片">
    <p:bg>
      <p:bgPr>
        <a:solidFill>
          <a:schemeClr val="accent1"/>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6" name="图片占位符 5" title="图案">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图片占位符 5" title="图案">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3" name="图片占位符 5" title="图案">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4" name="图片占位符 5" title="图案">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rtlCol="0">
            <a:noAutofit/>
          </a:bodyPr>
          <a:lstStyle>
            <a:lvl1pPr marL="0" indent="0" algn="ctr">
              <a:lnSpc>
                <a:spcPct val="100000"/>
              </a:lnSpc>
              <a:buNone/>
              <a:defRPr sz="140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图像和内容">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2"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15"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rtlCol="0">
            <a:noAutofit/>
          </a:bodyPr>
          <a:lstStyle>
            <a:lvl1pPr marL="0" indent="0" algn="ctr">
              <a:lnSpc>
                <a:spcPct val="100000"/>
              </a:lnSpc>
              <a:buNone/>
              <a:defRPr sz="140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7"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0" name="椭圆形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1" name="椭圆形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2" name="椭圆形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3" name="椭圆形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4" name="图片占位符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5" name="图片占位符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6" name="图片占位符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7" name="图片占位符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rtlCol="0" anchor="b"/>
          <a:lstStyle>
            <a:lvl1pPr>
              <a:defRPr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17"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6" name="图片占位符 5" title="图案">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图片占位符 5" title="图案">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3" name="图片占位符 5" title="图案">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4" name="图片占位符 5" title="图案">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7_自定义布局">
    <p:spTree>
      <p:nvGrpSpPr>
        <p:cNvPr id="1" name=""/>
        <p:cNvGrpSpPr/>
        <p:nvPr/>
      </p:nvGrpSpPr>
      <p:grpSpPr>
        <a:xfrm>
          <a:off x="0" y="0"/>
          <a:ext cx="0" cy="0"/>
          <a:chOff x="0" y="0"/>
          <a:chExt cx="0" cy="0"/>
        </a:xfrm>
      </p:grpSpPr>
      <p:sp>
        <p:nvSpPr>
          <p:cNvPr id="3" name="长方形 2" title="图案"/>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rtlCol="0"/>
          <a:lstStyle>
            <a:lvl1pPr algn="ct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图片占位符 4" title="图案">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图片占位符 4" title="图案">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9" name="文本占位符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0" name="文本占位符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1" name="文本占位符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2" name="文本占位符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7" name="文本占位符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8" name="文本占位符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9" name="文本占位符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21" name="形状 62" title="图案">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877645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8_自定义布局">
    <p:spTree>
      <p:nvGrpSpPr>
        <p:cNvPr id="1" name=""/>
        <p:cNvGrpSpPr/>
        <p:nvPr/>
      </p:nvGrpSpPr>
      <p:grpSpPr>
        <a:xfrm>
          <a:off x="0" y="0"/>
          <a:ext cx="0" cy="0"/>
          <a:chOff x="0" y="0"/>
          <a:chExt cx="0" cy="0"/>
        </a:xfrm>
      </p:grpSpPr>
      <p:sp>
        <p:nvSpPr>
          <p:cNvPr id="4" name="长方形 3" title="图案"/>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1" name="长方形 20" title="图案"/>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8" name="长方形 27" title="图案"/>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rtlCol="0"/>
          <a:lstStyle>
            <a:lvl1pPr algn="ctr">
              <a:defRPr>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0" name="图片占位符 4" title="图案">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图片占位符 4" title="图案">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3" name="图片占位符 4" title="图案">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6" name="长方形 25" title="图案"/>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9" name="文本占位符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0" name="文本占位符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1" name="文本占位符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2" name="文本占位符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3" name="文本占位符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4" name="文本占位符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5" name="文本占位符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6" name="文本占位符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31" name="图片占位符 4" title="图案">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3311750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2" name="长方形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009635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7" name="形状 62" title="图案">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101273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空白 ">
    <p:spTree>
      <p:nvGrpSpPr>
        <p:cNvPr id="1" name=""/>
        <p:cNvGrpSpPr/>
        <p:nvPr/>
      </p:nvGrpSpPr>
      <p:grpSpPr>
        <a:xfrm>
          <a:off x="0" y="0"/>
          <a:ext cx="0" cy="0"/>
          <a:chOff x="0" y="0"/>
          <a:chExt cx="0" cy="0"/>
        </a:xfrm>
      </p:grpSpPr>
      <p:sp>
        <p:nvSpPr>
          <p:cNvPr id="2" name="长方形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_空白 ">
    <p:spTree>
      <p:nvGrpSpPr>
        <p:cNvPr id="1" name=""/>
        <p:cNvGrpSpPr/>
        <p:nvPr/>
      </p:nvGrpSpPr>
      <p:grpSpPr>
        <a:xfrm>
          <a:off x="0" y="0"/>
          <a:ext cx="0" cy="0"/>
          <a:chOff x="0" y="0"/>
          <a:chExt cx="0" cy="0"/>
        </a:xfrm>
      </p:grpSpPr>
      <p:sp>
        <p:nvSpPr>
          <p:cNvPr id="2" name="长方形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包含图像的标题幻灯片">
    <p:bg>
      <p:bgPr>
        <a:solidFill>
          <a:schemeClr val="accent4"/>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4" name="图片占位符 3" title="图案">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rtlCol="0" anchor="b"/>
          <a:lstStyle>
            <a:lvl1pPr algn="ctr">
              <a:defRPr/>
            </a:lvl1pPr>
          </a:lstStyle>
          <a:p>
            <a:pPr rtl="0"/>
            <a:r>
              <a:rPr lang="zh-CN" altLang="en-US" noProof="0" dirty="0"/>
              <a:t>单击以编辑模板标题样式</a:t>
            </a:r>
          </a:p>
        </p:txBody>
      </p:sp>
      <p:sp>
        <p:nvSpPr>
          <p:cNvPr id="11" name="文本占位符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rtlCol="0"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4" name="表格占位符 3" title="图案">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单击图标添加表格</a:t>
            </a:r>
            <a:endParaRPr lang="zh-CN" altLang="en-US" noProof="0" dirty="0"/>
          </a:p>
        </p:txBody>
      </p:sp>
    </p:spTree>
    <p:extLst>
      <p:ext uri="{BB962C8B-B14F-4D97-AF65-F5344CB8AC3E}">
        <p14:creationId xmlns:p14="http://schemas.microsoft.com/office/powerpoint/2010/main" val="8508298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4" name="图片占位符 6" title="图案">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6" name="图片占位符 6" title="图案">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7" name="图片占位符 6" title="图案">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0" name="形状 62" title="图案">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5293779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4" name="图片占位符 6" title="图案">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6" name="图片占位符 6" title="图案">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0" name="形状 62" title="图案">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967618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图片占位符 4" title="图案">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4" name="图片占位符 4" title="图案">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图片占位符 4" title="图案">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图片占位符 4" title="图案">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图片占位符 4" title="图案">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9" name="长方形 8" title="图案"/>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0" name="长方形 9" title="图案"/>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1" name="长方形 10" title="图案"/>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包含图像的标题幻灯片">
    <p:bg>
      <p:bgPr>
        <a:solidFill>
          <a:schemeClr val="accent2"/>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包含图像的幻灯片分隔线">
    <p:bg>
      <p:bgPr>
        <a:solidFill>
          <a:schemeClr val="accent1"/>
        </a:solidFill>
        <a:effectLst/>
      </p:bgPr>
    </p:bg>
    <p:spTree>
      <p:nvGrpSpPr>
        <p:cNvPr id="1" name=""/>
        <p:cNvGrpSpPr/>
        <p:nvPr/>
      </p:nvGrpSpPr>
      <p:grpSpPr>
        <a:xfrm>
          <a:off x="0" y="0"/>
          <a:ext cx="0" cy="0"/>
          <a:chOff x="0" y="0"/>
          <a:chExt cx="0" cy="0"/>
        </a:xfrm>
      </p:grpSpPr>
      <p:sp>
        <p:nvSpPr>
          <p:cNvPr id="11"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title="图案">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包含图像的幻灯片分隔线">
    <p:bg>
      <p:bgPr>
        <a:solidFill>
          <a:schemeClr val="accent1"/>
        </a:solidFill>
        <a:effectLst/>
      </p:bgPr>
    </p:bg>
    <p:spTree>
      <p:nvGrpSpPr>
        <p:cNvPr id="1" name=""/>
        <p:cNvGrpSpPr/>
        <p:nvPr/>
      </p:nvGrpSpPr>
      <p:grpSpPr>
        <a:xfrm>
          <a:off x="0" y="0"/>
          <a:ext cx="0" cy="0"/>
          <a:chOff x="0" y="0"/>
          <a:chExt cx="0" cy="0"/>
        </a:xfrm>
      </p:grpSpPr>
      <p:sp>
        <p:nvSpPr>
          <p:cNvPr id="11"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title="图案">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5" name="页脚占位符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Light" panose="020B0502040204020203" pitchFamily="34" charset="-122"/>
                <a:ea typeface="Microsoft YaHei Light" panose="020B0502040204020203" pitchFamily="34" charset="-122"/>
              </a:defRPr>
            </a:lvl1pPr>
          </a:lstStyle>
          <a:p>
            <a:endParaRPr lang="zh-CN" alt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57" r:id="rId32"/>
    <p:sldLayoutId id="2147483731" r:id="rId33"/>
    <p:sldLayoutId id="2147483699" r:id="rId34"/>
    <p:sldLayoutId id="2147483732" r:id="rId35"/>
    <p:sldLayoutId id="2147483739" r:id="rId36"/>
    <p:sldLayoutId id="2147483740" r:id="rId37"/>
    <p:sldLayoutId id="2147483700" r:id="rId38"/>
    <p:sldLayoutId id="2147483741" r:id="rId39"/>
    <p:sldLayoutId id="2147483742" r:id="rId40"/>
    <p:sldLayoutId id="2147483696" r:id="rId41"/>
    <p:sldLayoutId id="2147483743" r:id="rId42"/>
    <p:sldLayoutId id="2147483744" r:id="rId43"/>
    <p:sldLayoutId id="2147483745" r:id="rId44"/>
    <p:sldLayoutId id="2147483705" r:id="rId45"/>
    <p:sldLayoutId id="2147483746" r:id="rId46"/>
    <p:sldLayoutId id="2147483687" r:id="rId47"/>
    <p:sldLayoutId id="2147483719" r:id="rId48"/>
    <p:sldLayoutId id="2147483720" r:id="rId49"/>
    <p:sldLayoutId id="2147483718" r:id="rId50"/>
    <p:sldLayoutId id="2147483721" r:id="rId51"/>
    <p:sldLayoutId id="2147483716" r:id="rId52"/>
    <p:sldLayoutId id="2147483722" r:id="rId53"/>
    <p:sldLayoutId id="2147483723" r:id="rId54"/>
    <p:sldLayoutId id="2147483753" r:id="rId55"/>
    <p:sldLayoutId id="2147483754" r:id="rId56"/>
    <p:sldLayoutId id="2147483755" r:id="rId57"/>
    <p:sldLayoutId id="2147483756" r:id="rId58"/>
    <p:sldLayoutId id="2147483725" r:id="rId59"/>
    <p:sldLayoutId id="2147483726" r:id="rId60"/>
    <p:sldLayoutId id="2147483675" r:id="rId61"/>
    <p:sldLayoutId id="2147483677" r:id="rId62"/>
    <p:sldLayoutId id="2147483729" r:id="rId63"/>
    <p:sldLayoutId id="2147483747" r:id="rId64"/>
    <p:sldLayoutId id="2147483728" r:id="rId65"/>
  </p:sldLayoutIdLst>
  <p:txStyles>
    <p:title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blog.csdn.net/toafu/article/details/80998450"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31.xml"/><Relationship Id="rId5" Type="http://schemas.openxmlformats.org/officeDocument/2006/relationships/image" Target="../media/image45.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1.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1.xml"/></Relationships>
</file>

<file path=ppt/slides/_rels/slide69.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31.xml"/></Relationships>
</file>

<file path=ppt/slides/_rels/slide70.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31.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31.xml"/></Relationships>
</file>

<file path=ppt/slides/_rels/slide7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1.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1.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1.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1.xml"/></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1.xml"/><Relationship Id="rId4" Type="http://schemas.openxmlformats.org/officeDocument/2006/relationships/image" Target="../media/image73.png"/></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1.xml"/></Relationships>
</file>

<file path=ppt/slides/_rels/slide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1.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1.xml"/></Relationships>
</file>

<file path=ppt/slides/_rels/slide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1.xml"/></Relationships>
</file>

<file path=ppt/slides/_rels/slide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1.xml"/></Relationships>
</file>

<file path=ppt/slides/_rels/slide9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1.xm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1.xml"/></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jpeg"/><Relationship Id="rId2" Type="http://schemas.openxmlformats.org/officeDocument/2006/relationships/image" Target="../media/image83.jpeg"/><Relationship Id="rId1" Type="http://schemas.openxmlformats.org/officeDocument/2006/relationships/slideLayout" Target="../slideLayouts/slideLayout3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jpeg"/></Relationships>
</file>

<file path=ppt/slides/_rels/slide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图片包含 游戏机, 蓝色&#10;&#10;描述已自动生成">
            <a:extLst>
              <a:ext uri="{FF2B5EF4-FFF2-40B4-BE49-F238E27FC236}">
                <a16:creationId xmlns:a16="http://schemas.microsoft.com/office/drawing/2014/main" id="{B942EABB-522E-43AE-8294-83A52B7437C8}"/>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a:fillRect/>
          </a:stretch>
        </p:blipFill>
        <p:spPr/>
      </p:pic>
      <p:sp>
        <p:nvSpPr>
          <p:cNvPr id="3" name="标题 2">
            <a:extLst>
              <a:ext uri="{FF2B5EF4-FFF2-40B4-BE49-F238E27FC236}">
                <a16:creationId xmlns:a16="http://schemas.microsoft.com/office/drawing/2014/main" id="{18EAA6AD-17FD-4B97-A470-B252FED21C27}"/>
              </a:ext>
            </a:extLst>
          </p:cNvPr>
          <p:cNvSpPr>
            <a:spLocks noGrp="1"/>
          </p:cNvSpPr>
          <p:nvPr>
            <p:ph type="title"/>
          </p:nvPr>
        </p:nvSpPr>
        <p:spPr/>
        <p:txBody>
          <a:bodyPr/>
          <a:lstStyle/>
          <a:p>
            <a:r>
              <a:rPr lang="zh-CN" altLang="en-US" dirty="0"/>
              <a:t>数据科学与工程导论</a:t>
            </a:r>
          </a:p>
        </p:txBody>
      </p:sp>
      <p:sp>
        <p:nvSpPr>
          <p:cNvPr id="4" name="文本占位符 3">
            <a:extLst>
              <a:ext uri="{FF2B5EF4-FFF2-40B4-BE49-F238E27FC236}">
                <a16:creationId xmlns:a16="http://schemas.microsoft.com/office/drawing/2014/main" id="{FD0E090A-E50E-45BB-A768-326B04667250}"/>
              </a:ext>
            </a:extLst>
          </p:cNvPr>
          <p:cNvSpPr>
            <a:spLocks noGrp="1"/>
          </p:cNvSpPr>
          <p:nvPr>
            <p:ph type="body" sz="quarter" idx="14"/>
          </p:nvPr>
        </p:nvSpPr>
        <p:spPr/>
        <p:txBody>
          <a:bodyPr/>
          <a:lstStyle/>
          <a:p>
            <a:r>
              <a:rPr lang="en-US" altLang="zh-CN" dirty="0"/>
              <a:t>Introduction to Data Science and Engineering</a:t>
            </a:r>
            <a:endParaRPr lang="zh-CN" altLang="en-US" dirty="0"/>
          </a:p>
        </p:txBody>
      </p:sp>
    </p:spTree>
    <p:extLst>
      <p:ext uri="{BB962C8B-B14F-4D97-AF65-F5344CB8AC3E}">
        <p14:creationId xmlns:p14="http://schemas.microsoft.com/office/powerpoint/2010/main" val="661862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EFEFA58B-8029-4059-ABD0-59FEF3E27F8A}"/>
              </a:ext>
            </a:extLst>
          </p:cNvPr>
          <p:cNvSpPr>
            <a:spLocks noGrp="1"/>
          </p:cNvSpPr>
          <p:nvPr>
            <p:ph sz="quarter" idx="15"/>
          </p:nvPr>
        </p:nvSpPr>
        <p:spPr/>
        <p:txBody>
          <a:bodyPr>
            <a:normAutofit/>
          </a:bodyPr>
          <a:lstStyle/>
          <a:p>
            <a:r>
              <a:rPr lang="zh-CN" altLang="en-US" sz="2800" dirty="0"/>
              <a:t>对于计算机来说，掌握会话能力的表层内容是非常容易的。</a:t>
            </a:r>
            <a:endParaRPr lang="en-US" altLang="zh-CN" sz="2800" dirty="0"/>
          </a:p>
          <a:p>
            <a:r>
              <a:rPr lang="zh-CN" altLang="en-US" sz="2800" dirty="0"/>
              <a:t>下面看一个心理治疗医生同一位患者的谈话：</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一段谈话</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8" name="Picture 2">
            <a:extLst>
              <a:ext uri="{FF2B5EF4-FFF2-40B4-BE49-F238E27FC236}">
                <a16:creationId xmlns:a16="http://schemas.microsoft.com/office/drawing/2014/main" id="{7C9D95F2-ED1B-46F6-9648-D1F0D8586FC8}"/>
              </a:ext>
            </a:extLst>
          </p:cNvPr>
          <p:cNvPicPr>
            <a:picLocks noChangeAspect="1" noChangeArrowheads="1"/>
          </p:cNvPicPr>
          <p:nvPr/>
        </p:nvPicPr>
        <p:blipFill>
          <a:blip r:embed="rId2" cstate="print"/>
          <a:srcRect/>
          <a:stretch>
            <a:fillRect/>
          </a:stretch>
        </p:blipFill>
        <p:spPr bwMode="auto">
          <a:xfrm>
            <a:off x="2882524" y="2187959"/>
            <a:ext cx="6426952" cy="3333065"/>
          </a:xfrm>
          <a:prstGeom prst="rect">
            <a:avLst/>
          </a:prstGeom>
          <a:noFill/>
          <a:ln w="9525">
            <a:noFill/>
            <a:miter lim="800000"/>
            <a:headEnd/>
            <a:tailEnd/>
          </a:ln>
        </p:spPr>
      </p:pic>
    </p:spTree>
    <p:extLst>
      <p:ext uri="{BB962C8B-B14F-4D97-AF65-F5344CB8AC3E}">
        <p14:creationId xmlns:p14="http://schemas.microsoft.com/office/powerpoint/2010/main" val="3547294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自然语言理解</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sp>
        <p:nvSpPr>
          <p:cNvPr id="3" name="内容占位符 2">
            <a:extLst>
              <a:ext uri="{FF2B5EF4-FFF2-40B4-BE49-F238E27FC236}">
                <a16:creationId xmlns:a16="http://schemas.microsoft.com/office/drawing/2014/main" id="{DBF9F0B7-7527-460E-86D1-FDCEA2EFECD9}"/>
              </a:ext>
            </a:extLst>
          </p:cNvPr>
          <p:cNvSpPr>
            <a:spLocks noGrp="1"/>
          </p:cNvSpPr>
          <p:nvPr>
            <p:ph sz="quarter" idx="15"/>
          </p:nvPr>
        </p:nvSpPr>
        <p:spPr/>
        <p:txBody>
          <a:bodyPr>
            <a:normAutofit/>
          </a:bodyPr>
          <a:lstStyle/>
          <a:p>
            <a:pPr>
              <a:spcBef>
                <a:spcPts val="600"/>
              </a:spcBef>
            </a:pPr>
            <a:r>
              <a:rPr lang="en-US" altLang="zh-CN" sz="2800" dirty="0"/>
              <a:t>1968</a:t>
            </a:r>
            <a:r>
              <a:rPr lang="zh-CN" altLang="en-US" sz="2800" dirty="0"/>
              <a:t>年设计的</a:t>
            </a:r>
            <a:r>
              <a:rPr lang="en-US" altLang="zh-CN" sz="2800" dirty="0">
                <a:solidFill>
                  <a:srgbClr val="C00000"/>
                </a:solidFill>
              </a:rPr>
              <a:t>ELIZA</a:t>
            </a:r>
            <a:r>
              <a:rPr lang="zh-CN" altLang="en-US" sz="2800" dirty="0">
                <a:solidFill>
                  <a:srgbClr val="C00000"/>
                </a:solidFill>
              </a:rPr>
              <a:t>系统</a:t>
            </a:r>
            <a:r>
              <a:rPr lang="zh-CN" altLang="en-US" sz="2800" dirty="0"/>
              <a:t>是早期对计算机模仿人类语言能力的一个尝试，上面的对话则是它的一个例子。</a:t>
            </a:r>
            <a:r>
              <a:rPr lang="en-US" altLang="zh-CN" sz="2800" dirty="0"/>
              <a:t>ELIZA</a:t>
            </a:r>
            <a:r>
              <a:rPr lang="zh-CN" altLang="en-US" sz="2800" dirty="0"/>
              <a:t>主要依靠关键词匹配来识别输入句子的意义，它没有真正意义上的语法分析，不能算“理解”了输入的自然语言。</a:t>
            </a:r>
          </a:p>
          <a:p>
            <a:pPr>
              <a:spcBef>
                <a:spcPts val="600"/>
              </a:spcBef>
            </a:pPr>
            <a:r>
              <a:rPr lang="zh-CN" altLang="en-US" sz="2800" dirty="0"/>
              <a:t>计算机是否理解了某种自然语言，具体的判别准则至少有：</a:t>
            </a:r>
          </a:p>
          <a:p>
            <a:pPr lvl="1">
              <a:spcBef>
                <a:spcPts val="600"/>
              </a:spcBef>
            </a:pPr>
            <a:r>
              <a:rPr lang="zh-CN" altLang="en-US" sz="2400" dirty="0"/>
              <a:t>回答问题</a:t>
            </a:r>
            <a:r>
              <a:rPr lang="en-US" altLang="zh-CN" sz="2400" dirty="0"/>
              <a:t>(QA) </a:t>
            </a:r>
          </a:p>
          <a:p>
            <a:pPr lvl="1">
              <a:spcBef>
                <a:spcPts val="600"/>
              </a:spcBef>
            </a:pPr>
            <a:r>
              <a:rPr lang="zh-CN" altLang="en-US" sz="2400" dirty="0"/>
              <a:t>文摘生成</a:t>
            </a:r>
            <a:r>
              <a:rPr lang="en-US" altLang="zh-CN" sz="2400" dirty="0"/>
              <a:t>(Summarization)</a:t>
            </a:r>
          </a:p>
          <a:p>
            <a:pPr lvl="1">
              <a:spcBef>
                <a:spcPts val="600"/>
              </a:spcBef>
            </a:pPr>
            <a:r>
              <a:rPr lang="zh-CN" altLang="en-US" sz="2400" dirty="0"/>
              <a:t>复述</a:t>
            </a:r>
            <a:r>
              <a:rPr lang="en-US" altLang="zh-CN" sz="2400" dirty="0"/>
              <a:t>(Paraphrase) </a:t>
            </a:r>
          </a:p>
          <a:p>
            <a:pPr lvl="1">
              <a:spcBef>
                <a:spcPts val="600"/>
              </a:spcBef>
            </a:pPr>
            <a:r>
              <a:rPr lang="zh-CN" altLang="en-US" sz="2400" dirty="0"/>
              <a:t>翻译</a:t>
            </a:r>
            <a:r>
              <a:rPr lang="en-US" altLang="zh-CN" sz="2400" dirty="0"/>
              <a:t>(Translation)</a:t>
            </a:r>
            <a:endParaRPr lang="zh-CN" altLang="en-US" sz="2400" dirty="0"/>
          </a:p>
          <a:p>
            <a:endParaRPr lang="zh-CN" altLang="en-US" sz="4000" dirty="0"/>
          </a:p>
        </p:txBody>
      </p:sp>
    </p:spTree>
    <p:extLst>
      <p:ext uri="{BB962C8B-B14F-4D97-AF65-F5344CB8AC3E}">
        <p14:creationId xmlns:p14="http://schemas.microsoft.com/office/powerpoint/2010/main" val="3768880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自然语言与人工语言</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sp>
        <p:nvSpPr>
          <p:cNvPr id="3" name="内容占位符 2">
            <a:extLst>
              <a:ext uri="{FF2B5EF4-FFF2-40B4-BE49-F238E27FC236}">
                <a16:creationId xmlns:a16="http://schemas.microsoft.com/office/drawing/2014/main" id="{DBF9F0B7-7527-460E-86D1-FDCEA2EFECD9}"/>
              </a:ext>
            </a:extLst>
          </p:cNvPr>
          <p:cNvSpPr>
            <a:spLocks noGrp="1"/>
          </p:cNvSpPr>
          <p:nvPr>
            <p:ph sz="quarter" idx="15"/>
          </p:nvPr>
        </p:nvSpPr>
        <p:spPr>
          <a:xfrm>
            <a:off x="609600" y="812800"/>
            <a:ext cx="10833100" cy="534737"/>
          </a:xfrm>
          <a:solidFill>
            <a:schemeClr val="tx2"/>
          </a:solidFill>
        </p:spPr>
        <p:txBody>
          <a:bodyPr>
            <a:normAutofit/>
          </a:bodyPr>
          <a:lstStyle/>
          <a:p>
            <a:pPr marL="0" indent="0" algn="ctr">
              <a:buNone/>
            </a:pPr>
            <a:r>
              <a:rPr lang="zh-CN" altLang="en-US" sz="2400" dirty="0">
                <a:solidFill>
                  <a:schemeClr val="bg1"/>
                </a:solidFill>
              </a:rPr>
              <a:t>语言是人类行为的基本方面，人类思维的载体，是人与人之间交流的重要媒介</a:t>
            </a:r>
          </a:p>
        </p:txBody>
      </p:sp>
      <p:graphicFrame>
        <p:nvGraphicFramePr>
          <p:cNvPr id="2" name="图示 1">
            <a:extLst>
              <a:ext uri="{FF2B5EF4-FFF2-40B4-BE49-F238E27FC236}">
                <a16:creationId xmlns:a16="http://schemas.microsoft.com/office/drawing/2014/main" id="{06C796B1-6CF9-4D4E-BDAE-0E9248F596ED}"/>
              </a:ext>
            </a:extLst>
          </p:cNvPr>
          <p:cNvGraphicFramePr/>
          <p:nvPr>
            <p:extLst>
              <p:ext uri="{D42A27DB-BD31-4B8C-83A1-F6EECF244321}">
                <p14:modId xmlns:p14="http://schemas.microsoft.com/office/powerpoint/2010/main" val="263440049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1723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9">
            <a:extLst>
              <a:ext uri="{FF2B5EF4-FFF2-40B4-BE49-F238E27FC236}">
                <a16:creationId xmlns:a16="http://schemas.microsoft.com/office/drawing/2014/main" id="{62FDBCD4-1A88-409F-95F8-9EAEEA98F9F4}"/>
              </a:ext>
            </a:extLst>
          </p:cNvPr>
          <p:cNvSpPr>
            <a:spLocks noGrp="1"/>
          </p:cNvSpPr>
          <p:nvPr>
            <p:ph sz="quarter" idx="15"/>
          </p:nvPr>
        </p:nvSpPr>
        <p:spPr/>
        <p:txBody>
          <a:bodyPr/>
          <a:lstStyle/>
          <a:p>
            <a:r>
              <a:rPr lang="zh-CN" altLang="en-US" sz="3200" dirty="0"/>
              <a:t>在人类历史上以语言文字形式记载和流传的知识占知识总量的</a:t>
            </a:r>
            <a:r>
              <a:rPr lang="en-US" altLang="zh-CN" sz="3200" dirty="0">
                <a:solidFill>
                  <a:srgbClr val="C00000"/>
                </a:solidFill>
              </a:rPr>
              <a:t>80%</a:t>
            </a:r>
            <a:r>
              <a:rPr lang="zh-CN" altLang="en-US" sz="3200" dirty="0"/>
              <a:t>以上；</a:t>
            </a:r>
            <a:r>
              <a:rPr lang="en-US" altLang="zh-CN" sz="3200" dirty="0">
                <a:solidFill>
                  <a:srgbClr val="C00000"/>
                </a:solidFill>
              </a:rPr>
              <a:t>85%</a:t>
            </a:r>
            <a:r>
              <a:rPr lang="zh-CN" altLang="en-US" sz="3200" dirty="0"/>
              <a:t>左右的计算机应用都是用于语言文字的信息处理。</a:t>
            </a:r>
          </a:p>
          <a:p>
            <a:r>
              <a:rPr lang="zh-CN" altLang="en-US" sz="3200" dirty="0"/>
              <a:t>在信息化社会，语言信息处理的技术水平和每年处理的信息总量已成为</a:t>
            </a:r>
            <a:r>
              <a:rPr lang="zh-CN" altLang="en-US" sz="3200" dirty="0">
                <a:solidFill>
                  <a:srgbClr val="00B050"/>
                </a:solidFill>
              </a:rPr>
              <a:t>衡量一个国家现代化水平的重要标志之一。</a:t>
            </a:r>
          </a:p>
          <a:p>
            <a:endParaRPr lang="zh-CN" altLang="en-US"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语言信息处理的技术水平</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spTree>
    <p:extLst>
      <p:ext uri="{BB962C8B-B14F-4D97-AF65-F5344CB8AC3E}">
        <p14:creationId xmlns:p14="http://schemas.microsoft.com/office/powerpoint/2010/main" val="2980887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9">
            <a:extLst>
              <a:ext uri="{FF2B5EF4-FFF2-40B4-BE49-F238E27FC236}">
                <a16:creationId xmlns:a16="http://schemas.microsoft.com/office/drawing/2014/main" id="{62FDBCD4-1A88-409F-95F8-9EAEEA98F9F4}"/>
              </a:ext>
            </a:extLst>
          </p:cNvPr>
          <p:cNvSpPr>
            <a:spLocks noGrp="1"/>
          </p:cNvSpPr>
          <p:nvPr>
            <p:ph sz="quarter" idx="15"/>
          </p:nvPr>
        </p:nvSpPr>
        <p:spPr/>
        <p:txBody>
          <a:bodyPr>
            <a:normAutofit/>
          </a:bodyPr>
          <a:lstStyle/>
          <a:p>
            <a:r>
              <a:rPr lang="zh-CN" altLang="en-US" sz="2800" dirty="0"/>
              <a:t>计算机理解和产生自然语言，将对计算机本身的用途和效力产生难以置信的影响。</a:t>
            </a:r>
            <a:endParaRPr lang="en-US" altLang="zh-CN" sz="2800" dirty="0"/>
          </a:p>
          <a:p>
            <a:pPr lvl="1"/>
            <a:r>
              <a:rPr lang="zh-CN" altLang="en-US" sz="2400" dirty="0">
                <a:solidFill>
                  <a:srgbClr val="C00000"/>
                </a:solidFill>
              </a:rPr>
              <a:t>可以用自己最习惯的语言来使用计算机</a:t>
            </a:r>
            <a:endParaRPr lang="en-US" altLang="zh-CN" sz="2400" dirty="0">
              <a:solidFill>
                <a:srgbClr val="C00000"/>
              </a:solidFill>
            </a:endParaRPr>
          </a:p>
          <a:p>
            <a:pPr lvl="1"/>
            <a:r>
              <a:rPr lang="zh-CN" altLang="en-US" sz="2400" dirty="0">
                <a:solidFill>
                  <a:srgbClr val="C00000"/>
                </a:solidFill>
              </a:rPr>
              <a:t>排除了不同语言人之间交流的障碍</a:t>
            </a:r>
          </a:p>
          <a:p>
            <a:r>
              <a:rPr lang="zh-CN" altLang="en-US" sz="2800" dirty="0"/>
              <a:t>对自然语言的研究可以帮助</a:t>
            </a:r>
            <a:r>
              <a:rPr lang="zh-CN" altLang="en-US" sz="2800" dirty="0">
                <a:solidFill>
                  <a:srgbClr val="00B050"/>
                </a:solidFill>
              </a:rPr>
              <a:t>语言学家</a:t>
            </a:r>
            <a:r>
              <a:rPr lang="zh-CN" altLang="en-US" sz="2800" dirty="0"/>
              <a:t>进一步了解人类的语言能力和智能机制。</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NLP</a:t>
            </a:r>
            <a:r>
              <a:rPr lang="zh-CN" altLang="en-US" dirty="0"/>
              <a:t>研究的意义</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spTree>
    <p:extLst>
      <p:ext uri="{BB962C8B-B14F-4D97-AF65-F5344CB8AC3E}">
        <p14:creationId xmlns:p14="http://schemas.microsoft.com/office/powerpoint/2010/main" val="1492258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语言信息处理的学科交叉</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5" name="Picture 2">
            <a:extLst>
              <a:ext uri="{FF2B5EF4-FFF2-40B4-BE49-F238E27FC236}">
                <a16:creationId xmlns:a16="http://schemas.microsoft.com/office/drawing/2014/main" id="{391B0133-E787-442F-A064-49465D679716}"/>
              </a:ext>
            </a:extLst>
          </p:cNvPr>
          <p:cNvPicPr>
            <a:picLocks noChangeAspect="1" noChangeArrowheads="1"/>
          </p:cNvPicPr>
          <p:nvPr/>
        </p:nvPicPr>
        <p:blipFill>
          <a:blip r:embed="rId2" cstate="print"/>
          <a:srcRect/>
          <a:stretch>
            <a:fillRect/>
          </a:stretch>
        </p:blipFill>
        <p:spPr bwMode="auto">
          <a:xfrm>
            <a:off x="143887" y="1362254"/>
            <a:ext cx="6565482" cy="4133492"/>
          </a:xfrm>
          <a:prstGeom prst="rect">
            <a:avLst/>
          </a:prstGeom>
          <a:noFill/>
          <a:ln w="9525">
            <a:noFill/>
            <a:miter lim="800000"/>
            <a:headEnd/>
            <a:tailEnd/>
          </a:ln>
        </p:spPr>
      </p:pic>
      <p:pic>
        <p:nvPicPr>
          <p:cNvPr id="8" name="Picture 4">
            <a:extLst>
              <a:ext uri="{FF2B5EF4-FFF2-40B4-BE49-F238E27FC236}">
                <a16:creationId xmlns:a16="http://schemas.microsoft.com/office/drawing/2014/main" id="{B8014C75-54F0-44B8-8269-1F1A0737D5AE}"/>
              </a:ext>
            </a:extLst>
          </p:cNvPr>
          <p:cNvPicPr>
            <a:picLocks noChangeAspect="1" noChangeArrowheads="1"/>
          </p:cNvPicPr>
          <p:nvPr/>
        </p:nvPicPr>
        <p:blipFill>
          <a:blip r:embed="rId3" cstate="print"/>
          <a:srcRect/>
          <a:stretch>
            <a:fillRect/>
          </a:stretch>
        </p:blipFill>
        <p:spPr bwMode="auto">
          <a:xfrm>
            <a:off x="7370029" y="2916459"/>
            <a:ext cx="4636788" cy="1915553"/>
          </a:xfrm>
          <a:prstGeom prst="rect">
            <a:avLst/>
          </a:prstGeom>
          <a:noFill/>
          <a:ln w="9525">
            <a:noFill/>
            <a:miter lim="800000"/>
            <a:headEnd/>
            <a:tailEnd/>
          </a:ln>
        </p:spPr>
      </p:pic>
      <p:pic>
        <p:nvPicPr>
          <p:cNvPr id="12" name="Picture 5">
            <a:extLst>
              <a:ext uri="{FF2B5EF4-FFF2-40B4-BE49-F238E27FC236}">
                <a16:creationId xmlns:a16="http://schemas.microsoft.com/office/drawing/2014/main" id="{00360749-796C-4C5F-A9A9-2C713E86E00E}"/>
              </a:ext>
            </a:extLst>
          </p:cNvPr>
          <p:cNvPicPr>
            <a:picLocks noChangeAspect="1" noChangeArrowheads="1"/>
          </p:cNvPicPr>
          <p:nvPr/>
        </p:nvPicPr>
        <p:blipFill>
          <a:blip r:embed="rId4" cstate="print"/>
          <a:srcRect/>
          <a:stretch>
            <a:fillRect/>
          </a:stretch>
        </p:blipFill>
        <p:spPr bwMode="auto">
          <a:xfrm>
            <a:off x="7370029" y="1168343"/>
            <a:ext cx="4418291" cy="1502668"/>
          </a:xfrm>
          <a:prstGeom prst="rect">
            <a:avLst/>
          </a:prstGeom>
          <a:noFill/>
          <a:ln w="9525">
            <a:noFill/>
            <a:miter lim="800000"/>
            <a:headEnd/>
            <a:tailEnd/>
          </a:ln>
        </p:spPr>
      </p:pic>
    </p:spTree>
    <p:extLst>
      <p:ext uri="{BB962C8B-B14F-4D97-AF65-F5344CB8AC3E}">
        <p14:creationId xmlns:p14="http://schemas.microsoft.com/office/powerpoint/2010/main" val="935321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NLP</a:t>
            </a:r>
            <a:r>
              <a:rPr lang="zh-CN" altLang="en-US" dirty="0"/>
              <a:t>发展历程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2" name="Picture 2">
            <a:extLst>
              <a:ext uri="{FF2B5EF4-FFF2-40B4-BE49-F238E27FC236}">
                <a16:creationId xmlns:a16="http://schemas.microsoft.com/office/drawing/2014/main" id="{2965A6BF-CBE7-4A6B-8F78-1D2AB4630E85}"/>
              </a:ext>
            </a:extLst>
          </p:cNvPr>
          <p:cNvPicPr>
            <a:picLocks noChangeAspect="1" noChangeArrowheads="1"/>
          </p:cNvPicPr>
          <p:nvPr/>
        </p:nvPicPr>
        <p:blipFill>
          <a:blip r:embed="rId2" cstate="print"/>
          <a:srcRect/>
          <a:stretch>
            <a:fillRect/>
          </a:stretch>
        </p:blipFill>
        <p:spPr bwMode="auto">
          <a:xfrm>
            <a:off x="901324" y="962314"/>
            <a:ext cx="10389352" cy="4352969"/>
          </a:xfrm>
          <a:prstGeom prst="rect">
            <a:avLst/>
          </a:prstGeom>
          <a:noFill/>
          <a:ln w="9525">
            <a:noFill/>
            <a:miter lim="800000"/>
            <a:headEnd/>
            <a:tailEnd/>
          </a:ln>
        </p:spPr>
      </p:pic>
    </p:spTree>
    <p:extLst>
      <p:ext uri="{BB962C8B-B14F-4D97-AF65-F5344CB8AC3E}">
        <p14:creationId xmlns:p14="http://schemas.microsoft.com/office/powerpoint/2010/main" val="1429839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NLP</a:t>
            </a:r>
            <a:r>
              <a:rPr lang="zh-CN" altLang="en-US" dirty="0"/>
              <a:t>业界发展</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3" name="Picture 2">
            <a:extLst>
              <a:ext uri="{FF2B5EF4-FFF2-40B4-BE49-F238E27FC236}">
                <a16:creationId xmlns:a16="http://schemas.microsoft.com/office/drawing/2014/main" id="{3A037B91-2411-4A1E-A345-B301F38C50A1}"/>
              </a:ext>
            </a:extLst>
          </p:cNvPr>
          <p:cNvPicPr>
            <a:picLocks noChangeAspect="1" noChangeArrowheads="1"/>
          </p:cNvPicPr>
          <p:nvPr/>
        </p:nvPicPr>
        <p:blipFill>
          <a:blip r:embed="rId2" cstate="print"/>
          <a:srcRect/>
          <a:stretch>
            <a:fillRect/>
          </a:stretch>
        </p:blipFill>
        <p:spPr bwMode="auto">
          <a:xfrm>
            <a:off x="2539078" y="770930"/>
            <a:ext cx="7113843" cy="4797017"/>
          </a:xfrm>
          <a:prstGeom prst="rect">
            <a:avLst/>
          </a:prstGeom>
          <a:noFill/>
          <a:ln w="9525">
            <a:noFill/>
            <a:miter lim="800000"/>
            <a:headEnd/>
            <a:tailEnd/>
          </a:ln>
        </p:spPr>
      </p:pic>
    </p:spTree>
    <p:extLst>
      <p:ext uri="{BB962C8B-B14F-4D97-AF65-F5344CB8AC3E}">
        <p14:creationId xmlns:p14="http://schemas.microsoft.com/office/powerpoint/2010/main" val="2401412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NLP</a:t>
            </a:r>
            <a:r>
              <a:rPr lang="zh-CN" altLang="en-US" dirty="0"/>
              <a:t>业界发展</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2" name="Picture 2">
            <a:extLst>
              <a:ext uri="{FF2B5EF4-FFF2-40B4-BE49-F238E27FC236}">
                <a16:creationId xmlns:a16="http://schemas.microsoft.com/office/drawing/2014/main" id="{7816C531-556D-4D21-ABA7-5FF7EB432129}"/>
              </a:ext>
            </a:extLst>
          </p:cNvPr>
          <p:cNvPicPr>
            <a:picLocks noChangeAspect="1" noChangeArrowheads="1"/>
          </p:cNvPicPr>
          <p:nvPr/>
        </p:nvPicPr>
        <p:blipFill>
          <a:blip r:embed="rId2" cstate="print"/>
          <a:srcRect/>
          <a:stretch>
            <a:fillRect/>
          </a:stretch>
        </p:blipFill>
        <p:spPr bwMode="auto">
          <a:xfrm>
            <a:off x="1420747" y="834511"/>
            <a:ext cx="9350505" cy="4829689"/>
          </a:xfrm>
          <a:prstGeom prst="rect">
            <a:avLst/>
          </a:prstGeom>
          <a:noFill/>
          <a:ln w="9525">
            <a:noFill/>
            <a:miter lim="800000"/>
            <a:headEnd/>
            <a:tailEnd/>
          </a:ln>
        </p:spPr>
      </p:pic>
    </p:spTree>
    <p:extLst>
      <p:ext uri="{BB962C8B-B14F-4D97-AF65-F5344CB8AC3E}">
        <p14:creationId xmlns:p14="http://schemas.microsoft.com/office/powerpoint/2010/main" val="3743194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NLP</a:t>
            </a:r>
            <a:r>
              <a:rPr lang="zh-CN" altLang="en-US" dirty="0"/>
              <a:t>业界发展</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3" name="Picture 2">
            <a:extLst>
              <a:ext uri="{FF2B5EF4-FFF2-40B4-BE49-F238E27FC236}">
                <a16:creationId xmlns:a16="http://schemas.microsoft.com/office/drawing/2014/main" id="{2D10563B-5BD8-4629-AFFD-89A008F66999}"/>
              </a:ext>
            </a:extLst>
          </p:cNvPr>
          <p:cNvPicPr>
            <a:picLocks noChangeAspect="1" noChangeArrowheads="1"/>
          </p:cNvPicPr>
          <p:nvPr/>
        </p:nvPicPr>
        <p:blipFill>
          <a:blip r:embed="rId2" cstate="print"/>
          <a:srcRect/>
          <a:stretch>
            <a:fillRect/>
          </a:stretch>
        </p:blipFill>
        <p:spPr bwMode="auto">
          <a:xfrm>
            <a:off x="1529261" y="746942"/>
            <a:ext cx="9133478" cy="4917257"/>
          </a:xfrm>
          <a:prstGeom prst="rect">
            <a:avLst/>
          </a:prstGeom>
          <a:noFill/>
          <a:ln w="9525">
            <a:noFill/>
            <a:miter lim="800000"/>
            <a:headEnd/>
            <a:tailEnd/>
          </a:ln>
        </p:spPr>
      </p:pic>
    </p:spTree>
    <p:extLst>
      <p:ext uri="{BB962C8B-B14F-4D97-AF65-F5344CB8AC3E}">
        <p14:creationId xmlns:p14="http://schemas.microsoft.com/office/powerpoint/2010/main" val="3356281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zh-CN" altLang="en-US"/>
              <a:t>开篇实例</a:t>
            </a:r>
            <a:endParaRPr lang="zh-CN" altLang="en-US"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互联网大脑</a:t>
            </a:r>
          </a:p>
        </p:txBody>
      </p:sp>
      <p:pic>
        <p:nvPicPr>
          <p:cNvPr id="3" name="Picture 2">
            <a:extLst>
              <a:ext uri="{FF2B5EF4-FFF2-40B4-BE49-F238E27FC236}">
                <a16:creationId xmlns:a16="http://schemas.microsoft.com/office/drawing/2014/main" id="{5CBA1253-5945-49F9-AC4D-9FE4AE4F1786}"/>
              </a:ext>
            </a:extLst>
          </p:cNvPr>
          <p:cNvPicPr>
            <a:picLocks noChangeAspect="1" noChangeArrowheads="1"/>
          </p:cNvPicPr>
          <p:nvPr/>
        </p:nvPicPr>
        <p:blipFill>
          <a:blip r:embed="rId2" cstate="print"/>
          <a:srcRect/>
          <a:stretch>
            <a:fillRect/>
          </a:stretch>
        </p:blipFill>
        <p:spPr bwMode="auto">
          <a:xfrm>
            <a:off x="2425118" y="599743"/>
            <a:ext cx="7341763" cy="5064457"/>
          </a:xfrm>
          <a:prstGeom prst="rect">
            <a:avLst/>
          </a:prstGeom>
          <a:noFill/>
          <a:ln w="9525">
            <a:noFill/>
            <a:miter lim="800000"/>
            <a:headEnd/>
            <a:tailEnd/>
          </a:ln>
        </p:spPr>
      </p:pic>
    </p:spTree>
    <p:extLst>
      <p:ext uri="{BB962C8B-B14F-4D97-AF65-F5344CB8AC3E}">
        <p14:creationId xmlns:p14="http://schemas.microsoft.com/office/powerpoint/2010/main" val="188625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NLP</a:t>
            </a:r>
            <a:r>
              <a:rPr lang="zh-CN" altLang="en-US" dirty="0"/>
              <a:t>技术分类</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2" name="Picture 2">
            <a:extLst>
              <a:ext uri="{FF2B5EF4-FFF2-40B4-BE49-F238E27FC236}">
                <a16:creationId xmlns:a16="http://schemas.microsoft.com/office/drawing/2014/main" id="{A82DA3B6-959C-4A8A-B00A-C0800AA21E71}"/>
              </a:ext>
            </a:extLst>
          </p:cNvPr>
          <p:cNvPicPr>
            <a:picLocks noChangeAspect="1" noChangeArrowheads="1"/>
          </p:cNvPicPr>
          <p:nvPr/>
        </p:nvPicPr>
        <p:blipFill>
          <a:blip r:embed="rId2" cstate="print"/>
          <a:srcRect/>
          <a:stretch>
            <a:fillRect/>
          </a:stretch>
        </p:blipFill>
        <p:spPr bwMode="auto">
          <a:xfrm>
            <a:off x="881470" y="1072536"/>
            <a:ext cx="10429060" cy="4269486"/>
          </a:xfrm>
          <a:prstGeom prst="rect">
            <a:avLst/>
          </a:prstGeom>
          <a:noFill/>
          <a:ln w="9525">
            <a:noFill/>
            <a:miter lim="800000"/>
            <a:headEnd/>
            <a:tailEnd/>
          </a:ln>
        </p:spPr>
      </p:pic>
    </p:spTree>
    <p:extLst>
      <p:ext uri="{BB962C8B-B14F-4D97-AF65-F5344CB8AC3E}">
        <p14:creationId xmlns:p14="http://schemas.microsoft.com/office/powerpoint/2010/main" val="1815795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NLP</a:t>
            </a:r>
            <a:r>
              <a:rPr lang="zh-CN" altLang="en-US" dirty="0"/>
              <a:t>基础技术</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3" name="Picture 2">
            <a:extLst>
              <a:ext uri="{FF2B5EF4-FFF2-40B4-BE49-F238E27FC236}">
                <a16:creationId xmlns:a16="http://schemas.microsoft.com/office/drawing/2014/main" id="{3ED37F3B-A607-4D54-AB70-8F844247FAA7}"/>
              </a:ext>
            </a:extLst>
          </p:cNvPr>
          <p:cNvPicPr>
            <a:picLocks noChangeAspect="1" noChangeArrowheads="1"/>
          </p:cNvPicPr>
          <p:nvPr/>
        </p:nvPicPr>
        <p:blipFill>
          <a:blip r:embed="rId2" cstate="print"/>
          <a:srcRect/>
          <a:stretch>
            <a:fillRect/>
          </a:stretch>
        </p:blipFill>
        <p:spPr bwMode="auto">
          <a:xfrm>
            <a:off x="949579" y="959482"/>
            <a:ext cx="10292841" cy="4464086"/>
          </a:xfrm>
          <a:prstGeom prst="rect">
            <a:avLst/>
          </a:prstGeom>
          <a:noFill/>
          <a:ln w="9525">
            <a:noFill/>
            <a:miter lim="800000"/>
            <a:headEnd/>
            <a:tailEnd/>
          </a:ln>
        </p:spPr>
      </p:pic>
    </p:spTree>
    <p:extLst>
      <p:ext uri="{BB962C8B-B14F-4D97-AF65-F5344CB8AC3E}">
        <p14:creationId xmlns:p14="http://schemas.microsoft.com/office/powerpoint/2010/main" val="71991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NLP</a:t>
            </a:r>
            <a:r>
              <a:rPr lang="zh-CN" altLang="en-US" dirty="0"/>
              <a:t>处理层次</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2" name="Picture 2">
            <a:extLst>
              <a:ext uri="{FF2B5EF4-FFF2-40B4-BE49-F238E27FC236}">
                <a16:creationId xmlns:a16="http://schemas.microsoft.com/office/drawing/2014/main" id="{9F416925-8F3D-40DE-AFF0-C04484BF6428}"/>
              </a:ext>
            </a:extLst>
          </p:cNvPr>
          <p:cNvPicPr>
            <a:picLocks noChangeAspect="1" noChangeArrowheads="1"/>
          </p:cNvPicPr>
          <p:nvPr/>
        </p:nvPicPr>
        <p:blipFill>
          <a:blip r:embed="rId2" cstate="print"/>
          <a:srcRect/>
          <a:stretch>
            <a:fillRect/>
          </a:stretch>
        </p:blipFill>
        <p:spPr bwMode="auto">
          <a:xfrm>
            <a:off x="7391400" y="963315"/>
            <a:ext cx="4441397" cy="2340986"/>
          </a:xfrm>
          <a:prstGeom prst="rect">
            <a:avLst/>
          </a:prstGeom>
          <a:noFill/>
          <a:ln w="9525">
            <a:noFill/>
            <a:miter lim="800000"/>
            <a:headEnd/>
            <a:tailEnd/>
          </a:ln>
        </p:spPr>
      </p:pic>
      <p:pic>
        <p:nvPicPr>
          <p:cNvPr id="8" name="Picture 3">
            <a:extLst>
              <a:ext uri="{FF2B5EF4-FFF2-40B4-BE49-F238E27FC236}">
                <a16:creationId xmlns:a16="http://schemas.microsoft.com/office/drawing/2014/main" id="{9CEF0F8E-796C-435D-9EA5-4CD70906ABC2}"/>
              </a:ext>
            </a:extLst>
          </p:cNvPr>
          <p:cNvPicPr>
            <a:picLocks noChangeAspect="1" noChangeArrowheads="1"/>
          </p:cNvPicPr>
          <p:nvPr/>
        </p:nvPicPr>
        <p:blipFill>
          <a:blip r:embed="rId3" cstate="print"/>
          <a:srcRect/>
          <a:stretch>
            <a:fillRect/>
          </a:stretch>
        </p:blipFill>
        <p:spPr bwMode="auto">
          <a:xfrm>
            <a:off x="571500" y="963315"/>
            <a:ext cx="6601326" cy="4931369"/>
          </a:xfrm>
          <a:prstGeom prst="rect">
            <a:avLst/>
          </a:prstGeom>
          <a:noFill/>
          <a:ln w="9525">
            <a:noFill/>
            <a:miter lim="800000"/>
            <a:headEnd/>
            <a:tailEnd/>
          </a:ln>
        </p:spPr>
      </p:pic>
      <p:sp>
        <p:nvSpPr>
          <p:cNvPr id="9" name="文本框 8">
            <a:extLst>
              <a:ext uri="{FF2B5EF4-FFF2-40B4-BE49-F238E27FC236}">
                <a16:creationId xmlns:a16="http://schemas.microsoft.com/office/drawing/2014/main" id="{E526D3A9-DBB4-466A-BB24-39CE6D612F9F}"/>
              </a:ext>
            </a:extLst>
          </p:cNvPr>
          <p:cNvSpPr txBox="1"/>
          <p:nvPr/>
        </p:nvSpPr>
        <p:spPr>
          <a:xfrm>
            <a:off x="6749482" y="5057166"/>
            <a:ext cx="5442517" cy="400110"/>
          </a:xfrm>
          <a:prstGeom prst="rect">
            <a:avLst/>
          </a:prstGeom>
          <a:solidFill>
            <a:srgbClr val="C00000"/>
          </a:solidFill>
          <a:ln>
            <a:noFill/>
          </a:ln>
        </p:spPr>
        <p:txBody>
          <a:bodyPr wrap="none" rtlCol="0">
            <a:spAutoFit/>
          </a:bodyPr>
          <a:lstStyle/>
          <a:p>
            <a:pPr algn="ctr"/>
            <a:r>
              <a:rPr lang="zh-CN" altLang="en-US" sz="2000" dirty="0">
                <a:solidFill>
                  <a:schemeClr val="bg1"/>
                </a:solidFill>
                <a:latin typeface="黑体" panose="02010609060101010101" pitchFamily="49" charset="-122"/>
                <a:ea typeface="黑体" panose="02010609060101010101" pitchFamily="49" charset="-122"/>
              </a:rPr>
              <a:t>建立自然语言处理模型需要</a:t>
            </a:r>
            <a:r>
              <a:rPr lang="en-US" altLang="zh-CN" sz="2000" dirty="0">
                <a:solidFill>
                  <a:schemeClr val="bg1"/>
                </a:solidFill>
                <a:latin typeface="黑体" panose="02010609060101010101" pitchFamily="49" charset="-122"/>
                <a:ea typeface="黑体" panose="02010609060101010101" pitchFamily="49" charset="-122"/>
              </a:rPr>
              <a:t>9</a:t>
            </a:r>
            <a:r>
              <a:rPr lang="zh-CN" altLang="en-US" sz="2000" dirty="0">
                <a:solidFill>
                  <a:schemeClr val="bg1"/>
                </a:solidFill>
                <a:latin typeface="黑体" panose="02010609060101010101" pitchFamily="49" charset="-122"/>
                <a:ea typeface="黑体" panose="02010609060101010101" pitchFamily="49" charset="-122"/>
              </a:rPr>
              <a:t>个不同层面的知识</a:t>
            </a:r>
          </a:p>
        </p:txBody>
      </p:sp>
    </p:spTree>
    <p:extLst>
      <p:ext uri="{BB962C8B-B14F-4D97-AF65-F5344CB8AC3E}">
        <p14:creationId xmlns:p14="http://schemas.microsoft.com/office/powerpoint/2010/main" val="1161655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各个层面的歧义</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3" name="Picture 2">
            <a:extLst>
              <a:ext uri="{FF2B5EF4-FFF2-40B4-BE49-F238E27FC236}">
                <a16:creationId xmlns:a16="http://schemas.microsoft.com/office/drawing/2014/main" id="{3154CF80-B516-4057-A30C-D393B5F6706D}"/>
              </a:ext>
            </a:extLst>
          </p:cNvPr>
          <p:cNvPicPr>
            <a:picLocks noChangeAspect="1" noChangeArrowheads="1"/>
          </p:cNvPicPr>
          <p:nvPr/>
        </p:nvPicPr>
        <p:blipFill>
          <a:blip r:embed="rId2" cstate="print"/>
          <a:srcRect/>
          <a:stretch>
            <a:fillRect/>
          </a:stretch>
        </p:blipFill>
        <p:spPr bwMode="auto">
          <a:xfrm>
            <a:off x="1492337" y="1187678"/>
            <a:ext cx="9207325" cy="4058089"/>
          </a:xfrm>
          <a:prstGeom prst="rect">
            <a:avLst/>
          </a:prstGeom>
          <a:noFill/>
          <a:ln w="9525">
            <a:noFill/>
            <a:miter lim="800000"/>
            <a:headEnd/>
            <a:tailEnd/>
          </a:ln>
        </p:spPr>
      </p:pic>
    </p:spTree>
    <p:extLst>
      <p:ext uri="{BB962C8B-B14F-4D97-AF65-F5344CB8AC3E}">
        <p14:creationId xmlns:p14="http://schemas.microsoft.com/office/powerpoint/2010/main" val="2701340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语言信息处理所涉及的内容</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2" name="Picture 2">
            <a:extLst>
              <a:ext uri="{FF2B5EF4-FFF2-40B4-BE49-F238E27FC236}">
                <a16:creationId xmlns:a16="http://schemas.microsoft.com/office/drawing/2014/main" id="{71DC1DB8-65C6-4B5E-8D7E-5070ABF68B99}"/>
              </a:ext>
            </a:extLst>
          </p:cNvPr>
          <p:cNvPicPr>
            <a:picLocks noChangeAspect="1" noChangeArrowheads="1"/>
          </p:cNvPicPr>
          <p:nvPr/>
        </p:nvPicPr>
        <p:blipFill>
          <a:blip r:embed="rId2" cstate="print"/>
          <a:srcRect/>
          <a:stretch>
            <a:fillRect/>
          </a:stretch>
        </p:blipFill>
        <p:spPr bwMode="auto">
          <a:xfrm>
            <a:off x="1997772" y="723778"/>
            <a:ext cx="8196456" cy="4873295"/>
          </a:xfrm>
          <a:prstGeom prst="rect">
            <a:avLst/>
          </a:prstGeom>
          <a:noFill/>
          <a:ln w="9525">
            <a:noFill/>
            <a:miter lim="800000"/>
            <a:headEnd/>
            <a:tailEnd/>
          </a:ln>
        </p:spPr>
      </p:pic>
    </p:spTree>
    <p:extLst>
      <p:ext uri="{BB962C8B-B14F-4D97-AF65-F5344CB8AC3E}">
        <p14:creationId xmlns:p14="http://schemas.microsoft.com/office/powerpoint/2010/main" val="3750111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NLP</a:t>
            </a:r>
            <a:r>
              <a:rPr lang="zh-CN" altLang="en-US" dirty="0"/>
              <a:t>应用：机器翻译</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3" name="Picture 2">
            <a:extLst>
              <a:ext uri="{FF2B5EF4-FFF2-40B4-BE49-F238E27FC236}">
                <a16:creationId xmlns:a16="http://schemas.microsoft.com/office/drawing/2014/main" id="{1BF6A365-C703-4304-9FB8-4DB7B675DE6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38563" y="687831"/>
            <a:ext cx="8714874" cy="4925033"/>
          </a:xfrm>
          <a:prstGeom prst="rect">
            <a:avLst/>
          </a:prstGeom>
          <a:noFill/>
          <a:ln w="9525">
            <a:noFill/>
            <a:miter lim="800000"/>
            <a:headEnd/>
            <a:tailEnd/>
          </a:ln>
        </p:spPr>
      </p:pic>
    </p:spTree>
    <p:extLst>
      <p:ext uri="{BB962C8B-B14F-4D97-AF65-F5344CB8AC3E}">
        <p14:creationId xmlns:p14="http://schemas.microsoft.com/office/powerpoint/2010/main" val="3104061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NLP</a:t>
            </a:r>
            <a:r>
              <a:rPr lang="zh-CN" altLang="en-US" dirty="0"/>
              <a:t>应用：信息检索</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2" name="Picture 2">
            <a:extLst>
              <a:ext uri="{FF2B5EF4-FFF2-40B4-BE49-F238E27FC236}">
                <a16:creationId xmlns:a16="http://schemas.microsoft.com/office/drawing/2014/main" id="{E4DBC62E-0666-4391-B6B0-70188C047CF2}"/>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172471" y="776586"/>
            <a:ext cx="9847057" cy="4779330"/>
          </a:xfrm>
          <a:prstGeom prst="rect">
            <a:avLst/>
          </a:prstGeom>
          <a:noFill/>
          <a:ln w="9525">
            <a:noFill/>
            <a:miter lim="800000"/>
            <a:headEnd/>
            <a:tailEnd/>
          </a:ln>
        </p:spPr>
      </p:pic>
    </p:spTree>
    <p:extLst>
      <p:ext uri="{BB962C8B-B14F-4D97-AF65-F5344CB8AC3E}">
        <p14:creationId xmlns:p14="http://schemas.microsoft.com/office/powerpoint/2010/main" val="686908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NLP</a:t>
            </a:r>
            <a:r>
              <a:rPr lang="zh-CN" altLang="en-US" dirty="0"/>
              <a:t>应用：情感分析</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3" name="Picture 2">
            <a:extLst>
              <a:ext uri="{FF2B5EF4-FFF2-40B4-BE49-F238E27FC236}">
                <a16:creationId xmlns:a16="http://schemas.microsoft.com/office/drawing/2014/main" id="{A798780A-6FD9-455A-B8A5-57947B2BE5E1}"/>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197528" y="1275242"/>
            <a:ext cx="9796943" cy="3645673"/>
          </a:xfrm>
          <a:prstGeom prst="rect">
            <a:avLst/>
          </a:prstGeom>
          <a:noFill/>
          <a:ln w="9525">
            <a:noFill/>
            <a:miter lim="800000"/>
            <a:headEnd/>
            <a:tailEnd/>
          </a:ln>
        </p:spPr>
      </p:pic>
    </p:spTree>
    <p:extLst>
      <p:ext uri="{BB962C8B-B14F-4D97-AF65-F5344CB8AC3E}">
        <p14:creationId xmlns:p14="http://schemas.microsoft.com/office/powerpoint/2010/main" val="1499167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NLP</a:t>
            </a:r>
            <a:r>
              <a:rPr lang="zh-CN" altLang="en-US" dirty="0"/>
              <a:t>应用：自动问答</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2" name="Picture 2">
            <a:extLst>
              <a:ext uri="{FF2B5EF4-FFF2-40B4-BE49-F238E27FC236}">
                <a16:creationId xmlns:a16="http://schemas.microsoft.com/office/drawing/2014/main" id="{EFCAF55B-FE6A-4DD7-BA17-60B6BCCD7533}"/>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444878" y="931652"/>
            <a:ext cx="9302243" cy="4494590"/>
          </a:xfrm>
          <a:prstGeom prst="rect">
            <a:avLst/>
          </a:prstGeom>
          <a:noFill/>
          <a:ln w="9525">
            <a:noFill/>
            <a:miter lim="800000"/>
            <a:headEnd/>
            <a:tailEnd/>
          </a:ln>
        </p:spPr>
      </p:pic>
    </p:spTree>
    <p:extLst>
      <p:ext uri="{BB962C8B-B14F-4D97-AF65-F5344CB8AC3E}">
        <p14:creationId xmlns:p14="http://schemas.microsoft.com/office/powerpoint/2010/main" val="2759340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NLP</a:t>
            </a:r>
            <a:r>
              <a:rPr lang="zh-CN" altLang="en-US" dirty="0"/>
              <a:t>应用：自动问答</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3" name="Picture 2">
            <a:extLst>
              <a:ext uri="{FF2B5EF4-FFF2-40B4-BE49-F238E27FC236}">
                <a16:creationId xmlns:a16="http://schemas.microsoft.com/office/drawing/2014/main" id="{5F56D30F-95BF-4DF3-A59A-FF6981CD57C1}"/>
              </a:ext>
            </a:extLst>
          </p:cNvPr>
          <p:cNvPicPr>
            <a:picLocks noChangeAspect="1" noChangeArrowheads="1"/>
          </p:cNvPicPr>
          <p:nvPr/>
        </p:nvPicPr>
        <p:blipFill>
          <a:blip r:embed="rId2" cstate="print"/>
          <a:srcRect/>
          <a:stretch>
            <a:fillRect/>
          </a:stretch>
        </p:blipFill>
        <p:spPr bwMode="auto">
          <a:xfrm>
            <a:off x="2660774" y="699097"/>
            <a:ext cx="6870451" cy="4904865"/>
          </a:xfrm>
          <a:prstGeom prst="rect">
            <a:avLst/>
          </a:prstGeom>
          <a:noFill/>
          <a:ln w="9525">
            <a:noFill/>
            <a:miter lim="800000"/>
            <a:headEnd/>
            <a:tailEnd/>
          </a:ln>
        </p:spPr>
      </p:pic>
      <p:sp>
        <p:nvSpPr>
          <p:cNvPr id="7" name="文本框 6">
            <a:extLst>
              <a:ext uri="{FF2B5EF4-FFF2-40B4-BE49-F238E27FC236}">
                <a16:creationId xmlns:a16="http://schemas.microsoft.com/office/drawing/2014/main" id="{139DF59C-6DD8-4EC4-912C-8A814672CFB9}"/>
              </a:ext>
            </a:extLst>
          </p:cNvPr>
          <p:cNvSpPr txBox="1"/>
          <p:nvPr/>
        </p:nvSpPr>
        <p:spPr>
          <a:xfrm>
            <a:off x="1608673" y="5855137"/>
            <a:ext cx="4288353" cy="400110"/>
          </a:xfrm>
          <a:prstGeom prst="rect">
            <a:avLst/>
          </a:prstGeom>
          <a:solidFill>
            <a:srgbClr val="C00000"/>
          </a:solidFill>
          <a:ln>
            <a:noFill/>
          </a:ln>
        </p:spPr>
        <p:txBody>
          <a:bodyPr wrap="none" rtlCol="0">
            <a:spAutoFit/>
          </a:bodyPr>
          <a:lstStyle/>
          <a:p>
            <a:r>
              <a:rPr lang="zh-CN" altLang="en-US" sz="2000" dirty="0">
                <a:solidFill>
                  <a:schemeClr val="bg1"/>
                </a:solidFill>
                <a:latin typeface="黑体" panose="02010609060101010101" pitchFamily="49" charset="-122"/>
                <a:ea typeface="黑体" panose="02010609060101010101" pitchFamily="49" charset="-122"/>
              </a:rPr>
              <a:t>问答系统所包含的处理模块和信息流</a:t>
            </a:r>
          </a:p>
        </p:txBody>
      </p:sp>
    </p:spTree>
    <p:extLst>
      <p:ext uri="{BB962C8B-B14F-4D97-AF65-F5344CB8AC3E}">
        <p14:creationId xmlns:p14="http://schemas.microsoft.com/office/powerpoint/2010/main" val="3964717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p:pic>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sz="3200" b="1" dirty="0"/>
              <a:t>自然语言处理</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85326" y="2816298"/>
            <a:ext cx="4801847" cy="755650"/>
          </a:xfrm>
        </p:spPr>
        <p:txBody>
          <a:bodyPr/>
          <a:lstStyle/>
          <a:p>
            <a:r>
              <a:rPr lang="zh-CN" altLang="en-US" dirty="0"/>
              <a:t>语音信号处理</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85327" y="4752886"/>
            <a:ext cx="4801847" cy="755650"/>
          </a:xfrm>
        </p:spPr>
        <p:txBody>
          <a:bodyPr/>
          <a:lstStyle/>
          <a:p>
            <a:pPr marL="0" indent="0">
              <a:buNone/>
            </a:pPr>
            <a:r>
              <a:rPr lang="zh-CN" altLang="en-US" dirty="0"/>
              <a:t>图像处理与理解</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2816298"/>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4752886"/>
            <a:ext cx="741082" cy="755650"/>
          </a:xfrm>
        </p:spPr>
        <p:txBody>
          <a:bodyPr/>
          <a:lstStyle/>
          <a:p>
            <a:r>
              <a:rPr lang="en-US" altLang="zh-CN" dirty="0"/>
              <a:t>3</a:t>
            </a:r>
            <a:endParaRPr lang="zh-CN" altLang="en-US" dirty="0"/>
          </a:p>
        </p:txBody>
      </p:sp>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276142" cy="1025525"/>
          </a:xfrm>
        </p:spPr>
        <p:txBody>
          <a:bodyPr/>
          <a:lstStyle/>
          <a:p>
            <a:pPr>
              <a:lnSpc>
                <a:spcPct val="110000"/>
              </a:lnSpc>
            </a:pPr>
            <a:r>
              <a:rPr lang="zh-CN" altLang="en-US" sz="2400" dirty="0">
                <a:solidFill>
                  <a:schemeClr val="bg1"/>
                </a:solidFill>
                <a:latin typeface="微软雅黑" panose="020B0503020204020204" pitchFamily="34" charset="-122"/>
                <a:ea typeface="微软雅黑" panose="020B0503020204020204" pitchFamily="34" charset="-122"/>
              </a:rPr>
              <a:t>第 </a:t>
            </a:r>
            <a:r>
              <a:rPr lang="en-US" altLang="zh-CN" sz="2400" dirty="0">
                <a:solidFill>
                  <a:schemeClr val="bg1"/>
                </a:solidFill>
                <a:latin typeface="微软雅黑" panose="020B0503020204020204" pitchFamily="34" charset="-122"/>
                <a:ea typeface="微软雅黑" panose="020B0503020204020204" pitchFamily="34" charset="-122"/>
              </a:rPr>
              <a:t>14 </a:t>
            </a:r>
            <a:r>
              <a:rPr lang="zh-CN" altLang="en-US" sz="2400" dirty="0">
                <a:solidFill>
                  <a:schemeClr val="bg1"/>
                </a:solidFill>
                <a:latin typeface="微软雅黑" panose="020B0503020204020204" pitchFamily="34" charset="-122"/>
                <a:ea typeface="微软雅黑" panose="020B0503020204020204" pitchFamily="34" charset="-122"/>
              </a:rPr>
              <a:t>章</a:t>
            </a:r>
            <a:br>
              <a:rPr lang="en-US" altLang="zh-CN" sz="3200" dirty="0">
                <a:solidFill>
                  <a:schemeClr val="bg1"/>
                </a:solidFill>
                <a:latin typeface="微软雅黑" panose="020B0503020204020204" pitchFamily="34" charset="-122"/>
                <a:ea typeface="微软雅黑" panose="020B0503020204020204" pitchFamily="34" charset="-122"/>
              </a:rPr>
            </a:br>
            <a:r>
              <a:rPr lang="zh-CN" altLang="en-US" sz="3200" dirty="0">
                <a:solidFill>
                  <a:schemeClr val="bg1"/>
                </a:solidFill>
                <a:latin typeface="微软雅黑" panose="020B0503020204020204" pitchFamily="34" charset="-122"/>
                <a:ea typeface="微软雅黑" panose="020B0503020204020204" pitchFamily="34" charset="-122"/>
              </a:rPr>
              <a:t>非结构化数据挖掘</a:t>
            </a:r>
          </a:p>
        </p:txBody>
      </p:sp>
    </p:spTree>
    <p:extLst>
      <p:ext uri="{BB962C8B-B14F-4D97-AF65-F5344CB8AC3E}">
        <p14:creationId xmlns:p14="http://schemas.microsoft.com/office/powerpoint/2010/main" val="266283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NLP</a:t>
            </a:r>
            <a:r>
              <a:rPr lang="zh-CN" altLang="en-US" dirty="0"/>
              <a:t>应用：自动文摘</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3" name="Picture 2">
            <a:extLst>
              <a:ext uri="{FF2B5EF4-FFF2-40B4-BE49-F238E27FC236}">
                <a16:creationId xmlns:a16="http://schemas.microsoft.com/office/drawing/2014/main" id="{23642AAE-E22A-42B3-ADF8-076EAA7A92BD}"/>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586586" y="712926"/>
            <a:ext cx="9018828" cy="4727635"/>
          </a:xfrm>
          <a:prstGeom prst="rect">
            <a:avLst/>
          </a:prstGeom>
          <a:noFill/>
          <a:ln w="9525">
            <a:noFill/>
            <a:miter lim="800000"/>
            <a:headEnd/>
            <a:tailEnd/>
          </a:ln>
        </p:spPr>
      </p:pic>
    </p:spTree>
    <p:extLst>
      <p:ext uri="{BB962C8B-B14F-4D97-AF65-F5344CB8AC3E}">
        <p14:creationId xmlns:p14="http://schemas.microsoft.com/office/powerpoint/2010/main" val="1702964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NLP</a:t>
            </a:r>
            <a:r>
              <a:rPr lang="zh-CN" altLang="en-US" dirty="0"/>
              <a:t>应用：社会计算</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2" name="Picture 2">
            <a:extLst>
              <a:ext uri="{FF2B5EF4-FFF2-40B4-BE49-F238E27FC236}">
                <a16:creationId xmlns:a16="http://schemas.microsoft.com/office/drawing/2014/main" id="{3318FC83-3A4C-4F59-BEF6-80776F6919B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310525" y="734185"/>
            <a:ext cx="9570950" cy="4677351"/>
          </a:xfrm>
          <a:prstGeom prst="rect">
            <a:avLst/>
          </a:prstGeom>
          <a:noFill/>
          <a:ln w="9525">
            <a:noFill/>
            <a:miter lim="800000"/>
            <a:headEnd/>
            <a:tailEnd/>
          </a:ln>
        </p:spPr>
      </p:pic>
    </p:spTree>
    <p:extLst>
      <p:ext uri="{BB962C8B-B14F-4D97-AF65-F5344CB8AC3E}">
        <p14:creationId xmlns:p14="http://schemas.microsoft.com/office/powerpoint/2010/main" val="3460014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NLP</a:t>
            </a:r>
            <a:r>
              <a:rPr lang="zh-CN" altLang="en-US" dirty="0"/>
              <a:t>应用：信息抽取</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3" name="Picture 2">
            <a:extLst>
              <a:ext uri="{FF2B5EF4-FFF2-40B4-BE49-F238E27FC236}">
                <a16:creationId xmlns:a16="http://schemas.microsoft.com/office/drawing/2014/main" id="{6F39B1A0-DE51-49A5-AA1D-182BE3AE3751}"/>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283368" y="734184"/>
            <a:ext cx="9625263" cy="4804744"/>
          </a:xfrm>
          <a:prstGeom prst="rect">
            <a:avLst/>
          </a:prstGeom>
          <a:noFill/>
          <a:ln w="9525">
            <a:noFill/>
            <a:miter lim="800000"/>
            <a:headEnd/>
            <a:tailEnd/>
          </a:ln>
        </p:spPr>
      </p:pic>
    </p:spTree>
    <p:extLst>
      <p:ext uri="{BB962C8B-B14F-4D97-AF65-F5344CB8AC3E}">
        <p14:creationId xmlns:p14="http://schemas.microsoft.com/office/powerpoint/2010/main" val="424373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NLP</a:t>
            </a:r>
            <a:r>
              <a:rPr lang="zh-CN" altLang="en-US" dirty="0"/>
              <a:t>应用：信息抽取</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2" name="Picture 2">
            <a:extLst>
              <a:ext uri="{FF2B5EF4-FFF2-40B4-BE49-F238E27FC236}">
                <a16:creationId xmlns:a16="http://schemas.microsoft.com/office/drawing/2014/main" id="{DF56D269-28AC-4548-9708-400845DB8DF6}"/>
              </a:ext>
            </a:extLst>
          </p:cNvPr>
          <p:cNvPicPr>
            <a:picLocks noChangeAspect="1" noChangeArrowheads="1"/>
          </p:cNvPicPr>
          <p:nvPr/>
        </p:nvPicPr>
        <p:blipFill>
          <a:blip r:embed="rId2" cstate="print"/>
          <a:srcRect/>
          <a:stretch>
            <a:fillRect/>
          </a:stretch>
        </p:blipFill>
        <p:spPr bwMode="auto">
          <a:xfrm>
            <a:off x="2317792" y="603627"/>
            <a:ext cx="7556416" cy="5024339"/>
          </a:xfrm>
          <a:prstGeom prst="rect">
            <a:avLst/>
          </a:prstGeom>
          <a:noFill/>
          <a:ln w="9525">
            <a:noFill/>
            <a:miter lim="800000"/>
            <a:headEnd/>
            <a:tailEnd/>
          </a:ln>
        </p:spPr>
      </p:pic>
    </p:spTree>
    <p:extLst>
      <p:ext uri="{BB962C8B-B14F-4D97-AF65-F5344CB8AC3E}">
        <p14:creationId xmlns:p14="http://schemas.microsoft.com/office/powerpoint/2010/main" val="1861307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NLP</a:t>
            </a:r>
            <a:r>
              <a:rPr lang="zh-CN" altLang="en-US" dirty="0"/>
              <a:t>应用：文本分类</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2" name="Picture 2">
            <a:extLst>
              <a:ext uri="{FF2B5EF4-FFF2-40B4-BE49-F238E27FC236}">
                <a16:creationId xmlns:a16="http://schemas.microsoft.com/office/drawing/2014/main" id="{EE9FEF97-FA45-40D8-9783-2E46548FAB63}"/>
              </a:ext>
            </a:extLst>
          </p:cNvPr>
          <p:cNvPicPr>
            <a:picLocks noChangeAspect="1" noChangeArrowheads="1"/>
          </p:cNvPicPr>
          <p:nvPr/>
        </p:nvPicPr>
        <p:blipFill>
          <a:blip r:embed="rId2" cstate="print"/>
          <a:srcRect/>
          <a:stretch>
            <a:fillRect/>
          </a:stretch>
        </p:blipFill>
        <p:spPr bwMode="auto">
          <a:xfrm>
            <a:off x="1554562" y="728839"/>
            <a:ext cx="9082876" cy="4935361"/>
          </a:xfrm>
          <a:prstGeom prst="rect">
            <a:avLst/>
          </a:prstGeom>
          <a:noFill/>
          <a:ln w="9525">
            <a:noFill/>
            <a:miter lim="800000"/>
            <a:headEnd/>
            <a:tailEnd/>
          </a:ln>
        </p:spPr>
      </p:pic>
    </p:spTree>
    <p:extLst>
      <p:ext uri="{BB962C8B-B14F-4D97-AF65-F5344CB8AC3E}">
        <p14:creationId xmlns:p14="http://schemas.microsoft.com/office/powerpoint/2010/main" val="2162989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其他</a:t>
            </a:r>
            <a:r>
              <a:rPr lang="en-US" altLang="zh-CN" dirty="0"/>
              <a:t>NLP</a:t>
            </a:r>
            <a:r>
              <a:rPr lang="zh-CN" altLang="en-US" dirty="0"/>
              <a:t>应用</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3" name="Picture 5">
            <a:extLst>
              <a:ext uri="{FF2B5EF4-FFF2-40B4-BE49-F238E27FC236}">
                <a16:creationId xmlns:a16="http://schemas.microsoft.com/office/drawing/2014/main" id="{A3F48D16-A2D1-41B7-9C76-3651D6E105C8}"/>
              </a:ext>
            </a:extLst>
          </p:cNvPr>
          <p:cNvPicPr>
            <a:picLocks noChangeAspect="1" noChangeArrowheads="1"/>
          </p:cNvPicPr>
          <p:nvPr/>
        </p:nvPicPr>
        <p:blipFill>
          <a:blip r:embed="rId2" cstate="print"/>
          <a:srcRect/>
          <a:stretch>
            <a:fillRect/>
          </a:stretch>
        </p:blipFill>
        <p:spPr bwMode="auto">
          <a:xfrm>
            <a:off x="409680" y="1203597"/>
            <a:ext cx="5895009" cy="1972739"/>
          </a:xfrm>
          <a:prstGeom prst="rect">
            <a:avLst/>
          </a:prstGeom>
          <a:noFill/>
          <a:ln w="9525">
            <a:noFill/>
            <a:miter lim="800000"/>
            <a:headEnd/>
            <a:tailEnd/>
          </a:ln>
        </p:spPr>
      </p:pic>
      <p:pic>
        <p:nvPicPr>
          <p:cNvPr id="8" name="Picture 3">
            <a:extLst>
              <a:ext uri="{FF2B5EF4-FFF2-40B4-BE49-F238E27FC236}">
                <a16:creationId xmlns:a16="http://schemas.microsoft.com/office/drawing/2014/main" id="{AB911AED-3EA3-4DA3-B435-A41426617105}"/>
              </a:ext>
            </a:extLst>
          </p:cNvPr>
          <p:cNvPicPr>
            <a:picLocks noChangeAspect="1" noChangeArrowheads="1"/>
          </p:cNvPicPr>
          <p:nvPr/>
        </p:nvPicPr>
        <p:blipFill>
          <a:blip r:embed="rId3" cstate="print"/>
          <a:srcRect/>
          <a:stretch>
            <a:fillRect/>
          </a:stretch>
        </p:blipFill>
        <p:spPr bwMode="auto">
          <a:xfrm>
            <a:off x="409680" y="3327741"/>
            <a:ext cx="5686320" cy="2326661"/>
          </a:xfrm>
          <a:prstGeom prst="rect">
            <a:avLst/>
          </a:prstGeom>
          <a:noFill/>
          <a:ln w="9525">
            <a:noFill/>
            <a:miter lim="800000"/>
            <a:headEnd/>
            <a:tailEnd/>
          </a:ln>
        </p:spPr>
      </p:pic>
      <p:pic>
        <p:nvPicPr>
          <p:cNvPr id="10" name="Picture 4">
            <a:extLst>
              <a:ext uri="{FF2B5EF4-FFF2-40B4-BE49-F238E27FC236}">
                <a16:creationId xmlns:a16="http://schemas.microsoft.com/office/drawing/2014/main" id="{35AC3A63-BDAF-4C2A-A9CC-85FA7659C682}"/>
              </a:ext>
            </a:extLst>
          </p:cNvPr>
          <p:cNvPicPr>
            <a:picLocks noChangeAspect="1" noChangeArrowheads="1"/>
          </p:cNvPicPr>
          <p:nvPr/>
        </p:nvPicPr>
        <p:blipFill>
          <a:blip r:embed="rId4" cstate="print"/>
          <a:srcRect/>
          <a:stretch>
            <a:fillRect/>
          </a:stretch>
        </p:blipFill>
        <p:spPr bwMode="auto">
          <a:xfrm>
            <a:off x="6628228" y="1203598"/>
            <a:ext cx="5312251" cy="2504740"/>
          </a:xfrm>
          <a:prstGeom prst="rect">
            <a:avLst/>
          </a:prstGeom>
          <a:noFill/>
          <a:ln w="9525">
            <a:noFill/>
            <a:miter lim="800000"/>
            <a:headEnd/>
            <a:tailEnd/>
          </a:ln>
        </p:spPr>
      </p:pic>
    </p:spTree>
    <p:extLst>
      <p:ext uri="{BB962C8B-B14F-4D97-AF65-F5344CB8AC3E}">
        <p14:creationId xmlns:p14="http://schemas.microsoft.com/office/powerpoint/2010/main" val="3439986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其他</a:t>
            </a:r>
            <a:r>
              <a:rPr lang="en-US" altLang="zh-CN" dirty="0"/>
              <a:t>NLP</a:t>
            </a:r>
            <a:r>
              <a:rPr lang="zh-CN" altLang="en-US" dirty="0"/>
              <a:t>应用：知识图谱</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2" name="Picture 2">
            <a:extLst>
              <a:ext uri="{FF2B5EF4-FFF2-40B4-BE49-F238E27FC236}">
                <a16:creationId xmlns:a16="http://schemas.microsoft.com/office/drawing/2014/main" id="{4538342F-2488-4FB5-9518-172EDA3C3E08}"/>
              </a:ext>
            </a:extLst>
          </p:cNvPr>
          <p:cNvPicPr>
            <a:picLocks noChangeAspect="1" noChangeArrowheads="1"/>
          </p:cNvPicPr>
          <p:nvPr/>
        </p:nvPicPr>
        <p:blipFill>
          <a:blip r:embed="rId2" cstate="print"/>
          <a:srcRect/>
          <a:stretch>
            <a:fillRect/>
          </a:stretch>
        </p:blipFill>
        <p:spPr bwMode="auto">
          <a:xfrm>
            <a:off x="1191042" y="817686"/>
            <a:ext cx="9809915" cy="4670997"/>
          </a:xfrm>
          <a:prstGeom prst="rect">
            <a:avLst/>
          </a:prstGeom>
          <a:noFill/>
          <a:ln w="9525">
            <a:noFill/>
            <a:miter lim="800000"/>
            <a:headEnd/>
            <a:tailEnd/>
          </a:ln>
        </p:spPr>
      </p:pic>
    </p:spTree>
    <p:extLst>
      <p:ext uri="{BB962C8B-B14F-4D97-AF65-F5344CB8AC3E}">
        <p14:creationId xmlns:p14="http://schemas.microsoft.com/office/powerpoint/2010/main" val="3843535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其他</a:t>
            </a:r>
            <a:r>
              <a:rPr lang="en-US" altLang="zh-CN" dirty="0"/>
              <a:t>NLP</a:t>
            </a:r>
            <a:r>
              <a:rPr lang="zh-CN" altLang="en-US" dirty="0"/>
              <a:t>应用：机器翻译</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3" name="Picture 2">
            <a:extLst>
              <a:ext uri="{FF2B5EF4-FFF2-40B4-BE49-F238E27FC236}">
                <a16:creationId xmlns:a16="http://schemas.microsoft.com/office/drawing/2014/main" id="{08881439-DC95-41C1-8950-03D7D05F4561}"/>
              </a:ext>
            </a:extLst>
          </p:cNvPr>
          <p:cNvPicPr>
            <a:picLocks noChangeAspect="1" noChangeArrowheads="1"/>
          </p:cNvPicPr>
          <p:nvPr/>
        </p:nvPicPr>
        <p:blipFill>
          <a:blip r:embed="rId2" cstate="print"/>
          <a:srcRect/>
          <a:stretch>
            <a:fillRect/>
          </a:stretch>
        </p:blipFill>
        <p:spPr bwMode="auto">
          <a:xfrm>
            <a:off x="1050173" y="822548"/>
            <a:ext cx="10091654" cy="4710570"/>
          </a:xfrm>
          <a:prstGeom prst="rect">
            <a:avLst/>
          </a:prstGeom>
          <a:noFill/>
          <a:ln w="9525">
            <a:noFill/>
            <a:miter lim="800000"/>
            <a:headEnd/>
            <a:tailEnd/>
          </a:ln>
        </p:spPr>
      </p:pic>
    </p:spTree>
    <p:extLst>
      <p:ext uri="{BB962C8B-B14F-4D97-AF65-F5344CB8AC3E}">
        <p14:creationId xmlns:p14="http://schemas.microsoft.com/office/powerpoint/2010/main" val="684620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其他</a:t>
            </a:r>
            <a:r>
              <a:rPr lang="en-US" altLang="zh-CN" dirty="0"/>
              <a:t>NLP</a:t>
            </a:r>
            <a:r>
              <a:rPr lang="zh-CN" altLang="en-US" dirty="0"/>
              <a:t>应用：聊天机器人</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2" name="Picture 2">
            <a:extLst>
              <a:ext uri="{FF2B5EF4-FFF2-40B4-BE49-F238E27FC236}">
                <a16:creationId xmlns:a16="http://schemas.microsoft.com/office/drawing/2014/main" id="{E18FC1AD-1B0D-4B80-8DD9-35706A492027}"/>
              </a:ext>
            </a:extLst>
          </p:cNvPr>
          <p:cNvPicPr>
            <a:picLocks noChangeAspect="1" noChangeArrowheads="1"/>
          </p:cNvPicPr>
          <p:nvPr/>
        </p:nvPicPr>
        <p:blipFill>
          <a:blip r:embed="rId2" cstate="print"/>
          <a:srcRect/>
          <a:stretch>
            <a:fillRect/>
          </a:stretch>
        </p:blipFill>
        <p:spPr bwMode="auto">
          <a:xfrm>
            <a:off x="644603" y="1051918"/>
            <a:ext cx="10902793" cy="4119652"/>
          </a:xfrm>
          <a:prstGeom prst="rect">
            <a:avLst/>
          </a:prstGeom>
          <a:noFill/>
          <a:ln w="9525">
            <a:noFill/>
            <a:miter lim="800000"/>
            <a:headEnd/>
            <a:tailEnd/>
          </a:ln>
        </p:spPr>
      </p:pic>
    </p:spTree>
    <p:extLst>
      <p:ext uri="{BB962C8B-B14F-4D97-AF65-F5344CB8AC3E}">
        <p14:creationId xmlns:p14="http://schemas.microsoft.com/office/powerpoint/2010/main" val="855872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其他</a:t>
            </a:r>
            <a:r>
              <a:rPr lang="en-US" altLang="zh-CN" dirty="0"/>
              <a:t>NLP</a:t>
            </a:r>
            <a:r>
              <a:rPr lang="zh-CN" altLang="en-US" dirty="0"/>
              <a:t>应用：搜索引擎</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3" name="Picture 2">
            <a:extLst>
              <a:ext uri="{FF2B5EF4-FFF2-40B4-BE49-F238E27FC236}">
                <a16:creationId xmlns:a16="http://schemas.microsoft.com/office/drawing/2014/main" id="{82C8B84E-45F2-4ABD-9235-1592308D083E}"/>
              </a:ext>
            </a:extLst>
          </p:cNvPr>
          <p:cNvPicPr>
            <a:picLocks noChangeAspect="1" noChangeArrowheads="1"/>
          </p:cNvPicPr>
          <p:nvPr/>
        </p:nvPicPr>
        <p:blipFill>
          <a:blip r:embed="rId2" cstate="print"/>
          <a:srcRect/>
          <a:stretch>
            <a:fillRect/>
          </a:stretch>
        </p:blipFill>
        <p:spPr bwMode="auto">
          <a:xfrm>
            <a:off x="1033121" y="1094506"/>
            <a:ext cx="10125757" cy="4163294"/>
          </a:xfrm>
          <a:prstGeom prst="rect">
            <a:avLst/>
          </a:prstGeom>
          <a:noFill/>
          <a:ln w="9525">
            <a:noFill/>
            <a:miter lim="800000"/>
            <a:headEnd/>
            <a:tailEnd/>
          </a:ln>
        </p:spPr>
      </p:pic>
    </p:spTree>
    <p:extLst>
      <p:ext uri="{BB962C8B-B14F-4D97-AF65-F5344CB8AC3E}">
        <p14:creationId xmlns:p14="http://schemas.microsoft.com/office/powerpoint/2010/main" val="891127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问题提出</a:t>
            </a:r>
          </a:p>
        </p:txBody>
      </p:sp>
      <p:sp>
        <p:nvSpPr>
          <p:cNvPr id="8" name="文本框 7">
            <a:extLst>
              <a:ext uri="{FF2B5EF4-FFF2-40B4-BE49-F238E27FC236}">
                <a16:creationId xmlns:a16="http://schemas.microsoft.com/office/drawing/2014/main" id="{4C7B3F28-8B1C-4CB4-8BB7-46F8DED27CE8}"/>
              </a:ext>
            </a:extLst>
          </p:cNvPr>
          <p:cNvSpPr txBox="1"/>
          <p:nvPr/>
        </p:nvSpPr>
        <p:spPr>
          <a:xfrm>
            <a:off x="571500" y="895023"/>
            <a:ext cx="11111164" cy="3008388"/>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800" dirty="0">
                <a:solidFill>
                  <a:schemeClr val="tx2"/>
                </a:solidFill>
                <a:latin typeface="Calibri" panose="020F0502020204030204" pitchFamily="34" charset="0"/>
                <a:ea typeface="黑体" panose="02010609060101010101" pitchFamily="49" charset="-122"/>
              </a:rPr>
              <a:t>从人工智能说起</a:t>
            </a:r>
          </a:p>
          <a:p>
            <a:pPr marL="800100" lvl="1"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人工智能研究的一个主要目标是使机器能够胜任一些通常需要人类智能才能完成的工作。</a:t>
            </a:r>
          </a:p>
          <a:p>
            <a:pPr marL="800100" lvl="1"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而使用和理解人类语言的能力似乎是人类智能的一个基本特征。</a:t>
            </a:r>
          </a:p>
          <a:p>
            <a:pPr marL="800100" lvl="1" indent="-342900">
              <a:lnSpc>
                <a:spcPct val="130000"/>
              </a:lnSpc>
              <a:buFont typeface="Arial" panose="020B0604020202020204" pitchFamily="34" charset="0"/>
              <a:buChar char="•"/>
            </a:pPr>
            <a:r>
              <a:rPr lang="zh-CN" altLang="en-US" sz="2400" dirty="0">
                <a:solidFill>
                  <a:schemeClr val="tx2"/>
                </a:solidFill>
                <a:latin typeface="Calibri" panose="020F0502020204030204" pitchFamily="34" charset="0"/>
                <a:ea typeface="黑体" panose="02010609060101010101" pitchFamily="49" charset="-122"/>
              </a:rPr>
              <a:t>因此，人工智能中一个经久不衰的目标就是开发出可以理解并产生人类语言的系统。</a:t>
            </a:r>
          </a:p>
        </p:txBody>
      </p:sp>
      <p:pic>
        <p:nvPicPr>
          <p:cNvPr id="21506" name="Picture 2" descr="Banner Neuro-linguistic Programming NLP Vector Illustration Concept..  Royalty Free Cliparts, Vectors, And Stock Illustration. Image 126999057.">
            <a:extLst>
              <a:ext uri="{FF2B5EF4-FFF2-40B4-BE49-F238E27FC236}">
                <a16:creationId xmlns:a16="http://schemas.microsoft.com/office/drawing/2014/main" id="{C9E196ED-41DA-491D-8680-EFD19D58590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53929" y="4223608"/>
            <a:ext cx="6797842" cy="2222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7850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其他</a:t>
            </a:r>
            <a:r>
              <a:rPr lang="en-US" altLang="zh-CN" dirty="0"/>
              <a:t>NLP</a:t>
            </a:r>
            <a:r>
              <a:rPr lang="zh-CN" altLang="en-US" dirty="0"/>
              <a:t>应用：推荐系统</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2" name="Picture 2">
            <a:extLst>
              <a:ext uri="{FF2B5EF4-FFF2-40B4-BE49-F238E27FC236}">
                <a16:creationId xmlns:a16="http://schemas.microsoft.com/office/drawing/2014/main" id="{A22D1565-68E9-4F02-9437-73F10549B359}"/>
              </a:ext>
            </a:extLst>
          </p:cNvPr>
          <p:cNvPicPr>
            <a:picLocks noChangeAspect="1" noChangeArrowheads="1"/>
          </p:cNvPicPr>
          <p:nvPr/>
        </p:nvPicPr>
        <p:blipFill>
          <a:blip r:embed="rId2" cstate="print"/>
          <a:srcRect/>
          <a:stretch>
            <a:fillRect/>
          </a:stretch>
        </p:blipFill>
        <p:spPr bwMode="auto">
          <a:xfrm>
            <a:off x="1727058" y="888275"/>
            <a:ext cx="8737884" cy="4775925"/>
          </a:xfrm>
          <a:prstGeom prst="rect">
            <a:avLst/>
          </a:prstGeom>
          <a:noFill/>
          <a:ln w="9525">
            <a:noFill/>
            <a:miter lim="800000"/>
            <a:headEnd/>
            <a:tailEnd/>
          </a:ln>
        </p:spPr>
      </p:pic>
    </p:spTree>
    <p:extLst>
      <p:ext uri="{BB962C8B-B14F-4D97-AF65-F5344CB8AC3E}">
        <p14:creationId xmlns:p14="http://schemas.microsoft.com/office/powerpoint/2010/main" val="1285083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NLP</a:t>
            </a:r>
            <a:r>
              <a:rPr lang="zh-CN" altLang="en-US" dirty="0"/>
              <a:t>趋势</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3" name="Picture 2">
            <a:extLst>
              <a:ext uri="{FF2B5EF4-FFF2-40B4-BE49-F238E27FC236}">
                <a16:creationId xmlns:a16="http://schemas.microsoft.com/office/drawing/2014/main" id="{0E5D8A81-003D-4D16-85E4-859C7E6B93C3}"/>
              </a:ext>
            </a:extLst>
          </p:cNvPr>
          <p:cNvPicPr>
            <a:picLocks noChangeAspect="1" noChangeArrowheads="1"/>
          </p:cNvPicPr>
          <p:nvPr/>
        </p:nvPicPr>
        <p:blipFill>
          <a:blip r:embed="rId2" cstate="print"/>
          <a:srcRect/>
          <a:stretch>
            <a:fillRect/>
          </a:stretch>
        </p:blipFill>
        <p:spPr bwMode="auto">
          <a:xfrm>
            <a:off x="2221852" y="856090"/>
            <a:ext cx="7748295" cy="4599781"/>
          </a:xfrm>
          <a:prstGeom prst="rect">
            <a:avLst/>
          </a:prstGeom>
          <a:noFill/>
          <a:ln w="9525">
            <a:noFill/>
            <a:miter lim="800000"/>
            <a:headEnd/>
            <a:tailEnd/>
          </a:ln>
        </p:spPr>
      </p:pic>
    </p:spTree>
    <p:extLst>
      <p:ext uri="{BB962C8B-B14F-4D97-AF65-F5344CB8AC3E}">
        <p14:creationId xmlns:p14="http://schemas.microsoft.com/office/powerpoint/2010/main" val="3601513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p:pic>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dirty="0"/>
              <a:t>自然语言处理</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85326" y="2816298"/>
            <a:ext cx="4801847" cy="755650"/>
          </a:xfrm>
        </p:spPr>
        <p:txBody>
          <a:bodyPr>
            <a:normAutofit/>
          </a:bodyPr>
          <a:lstStyle/>
          <a:p>
            <a:r>
              <a:rPr lang="zh-CN" altLang="en-US" sz="3200" b="1" dirty="0"/>
              <a:t>语音信号处理</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85327" y="4752886"/>
            <a:ext cx="4801847" cy="755650"/>
          </a:xfrm>
        </p:spPr>
        <p:txBody>
          <a:bodyPr/>
          <a:lstStyle/>
          <a:p>
            <a:pPr marL="0" indent="0">
              <a:buNone/>
            </a:pPr>
            <a:r>
              <a:rPr lang="zh-CN" altLang="en-US" dirty="0"/>
              <a:t>图像处理与理解</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2816298"/>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4752886"/>
            <a:ext cx="741082" cy="755650"/>
          </a:xfrm>
        </p:spPr>
        <p:txBody>
          <a:bodyPr/>
          <a:lstStyle/>
          <a:p>
            <a:r>
              <a:rPr lang="en-US" altLang="zh-CN" dirty="0"/>
              <a:t>3</a:t>
            </a:r>
            <a:endParaRPr lang="zh-CN" altLang="en-US" dirty="0"/>
          </a:p>
        </p:txBody>
      </p:sp>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276142" cy="1025525"/>
          </a:xfrm>
        </p:spPr>
        <p:txBody>
          <a:bodyPr/>
          <a:lstStyle/>
          <a:p>
            <a:pPr>
              <a:lnSpc>
                <a:spcPct val="110000"/>
              </a:lnSpc>
            </a:pPr>
            <a:r>
              <a:rPr lang="zh-CN" altLang="en-US" sz="2400" dirty="0">
                <a:solidFill>
                  <a:schemeClr val="bg1"/>
                </a:solidFill>
                <a:latin typeface="微软雅黑" panose="020B0503020204020204" pitchFamily="34" charset="-122"/>
                <a:ea typeface="微软雅黑" panose="020B0503020204020204" pitchFamily="34" charset="-122"/>
              </a:rPr>
              <a:t>第 </a:t>
            </a:r>
            <a:r>
              <a:rPr lang="en-US" altLang="zh-CN" sz="2400" dirty="0">
                <a:solidFill>
                  <a:schemeClr val="bg1"/>
                </a:solidFill>
                <a:latin typeface="微软雅黑" panose="020B0503020204020204" pitchFamily="34" charset="-122"/>
                <a:ea typeface="微软雅黑" panose="020B0503020204020204" pitchFamily="34" charset="-122"/>
              </a:rPr>
              <a:t>14 </a:t>
            </a:r>
            <a:r>
              <a:rPr lang="zh-CN" altLang="en-US" sz="2400" dirty="0">
                <a:solidFill>
                  <a:schemeClr val="bg1"/>
                </a:solidFill>
                <a:latin typeface="微软雅黑" panose="020B0503020204020204" pitchFamily="34" charset="-122"/>
                <a:ea typeface="微软雅黑" panose="020B0503020204020204" pitchFamily="34" charset="-122"/>
              </a:rPr>
              <a:t>章</a:t>
            </a:r>
            <a:br>
              <a:rPr lang="en-US" altLang="zh-CN" sz="3200" dirty="0">
                <a:solidFill>
                  <a:schemeClr val="bg1"/>
                </a:solidFill>
                <a:latin typeface="微软雅黑" panose="020B0503020204020204" pitchFamily="34" charset="-122"/>
                <a:ea typeface="微软雅黑" panose="020B0503020204020204" pitchFamily="34" charset="-122"/>
              </a:rPr>
            </a:br>
            <a:r>
              <a:rPr lang="zh-CN" altLang="en-US" sz="3200" dirty="0">
                <a:solidFill>
                  <a:schemeClr val="bg1"/>
                </a:solidFill>
                <a:latin typeface="微软雅黑" panose="020B0503020204020204" pitchFamily="34" charset="-122"/>
                <a:ea typeface="微软雅黑" panose="020B0503020204020204" pitchFamily="34" charset="-122"/>
              </a:rPr>
              <a:t>非结构化数据挖掘</a:t>
            </a:r>
          </a:p>
        </p:txBody>
      </p:sp>
    </p:spTree>
    <p:extLst>
      <p:ext uri="{BB962C8B-B14F-4D97-AF65-F5344CB8AC3E}">
        <p14:creationId xmlns:p14="http://schemas.microsoft.com/office/powerpoint/2010/main" val="341639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DA2F7CE8-673C-44F1-A32E-7C9CAF4559C2}"/>
              </a:ext>
            </a:extLst>
          </p:cNvPr>
          <p:cNvSpPr>
            <a:spLocks noGrp="1"/>
          </p:cNvSpPr>
          <p:nvPr>
            <p:ph sz="quarter" idx="15"/>
          </p:nvPr>
        </p:nvSpPr>
        <p:spPr/>
        <p:txBody>
          <a:bodyPr/>
          <a:lstStyle/>
          <a:p>
            <a:r>
              <a:rPr lang="zh-CN" altLang="en-US" sz="3200" dirty="0">
                <a:solidFill>
                  <a:srgbClr val="C00000"/>
                </a:solidFill>
              </a:rPr>
              <a:t>语音</a:t>
            </a:r>
            <a:r>
              <a:rPr lang="zh-CN" altLang="en-US" sz="3200" dirty="0"/>
              <a:t>是人类最重要、最有效、最常用和最方便的交换信息的方式； </a:t>
            </a:r>
          </a:p>
          <a:p>
            <a:r>
              <a:rPr lang="zh-CN" altLang="en-US" sz="3200" dirty="0"/>
              <a:t>让计算机能听懂人类的语言，是人类自计算机诞生以来梦寐以求的想法；</a:t>
            </a:r>
          </a:p>
          <a:p>
            <a:r>
              <a:rPr lang="zh-CN" altLang="en-US" sz="3200" dirty="0"/>
              <a:t>语音信号技术始终与当时信息科学中最活跃的前沿学科保持密切的联系，并且一起发展。</a:t>
            </a:r>
          </a:p>
          <a:p>
            <a:endParaRPr lang="zh-CN" altLang="en-US"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语音信号分析的意义</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spTree>
    <p:extLst>
      <p:ext uri="{BB962C8B-B14F-4D97-AF65-F5344CB8AC3E}">
        <p14:creationId xmlns:p14="http://schemas.microsoft.com/office/powerpoint/2010/main" val="159701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DA2F7CE8-673C-44F1-A32E-7C9CAF4559C2}"/>
              </a:ext>
            </a:extLst>
          </p:cNvPr>
          <p:cNvSpPr>
            <a:spLocks noGrp="1"/>
          </p:cNvSpPr>
          <p:nvPr>
            <p:ph sz="quarter" idx="15"/>
          </p:nvPr>
        </p:nvSpPr>
        <p:spPr/>
        <p:txBody>
          <a:bodyPr/>
          <a:lstStyle/>
          <a:p>
            <a:pPr>
              <a:lnSpc>
                <a:spcPct val="120000"/>
              </a:lnSpc>
              <a:spcBef>
                <a:spcPts val="600"/>
              </a:spcBef>
            </a:pPr>
            <a:r>
              <a:rPr lang="zh-CN" altLang="en-US" dirty="0"/>
              <a:t>语音信号处理的发展标志是在</a:t>
            </a:r>
            <a:r>
              <a:rPr lang="en-US" altLang="zh-CN" dirty="0"/>
              <a:t>1940</a:t>
            </a:r>
            <a:r>
              <a:rPr lang="zh-CN" altLang="en-US" dirty="0"/>
              <a:t>年产生的通道声码器技术。</a:t>
            </a:r>
          </a:p>
          <a:p>
            <a:pPr lvl="1">
              <a:lnSpc>
                <a:spcPct val="120000"/>
              </a:lnSpc>
              <a:spcBef>
                <a:spcPts val="600"/>
              </a:spcBef>
            </a:pPr>
            <a:r>
              <a:rPr lang="zh-CN" altLang="en-US" dirty="0"/>
              <a:t>打破了以前的“波形原则”，提出了一种新的语音通信技术，即提取</a:t>
            </a:r>
            <a:r>
              <a:rPr lang="zh-CN" altLang="en-US" dirty="0">
                <a:solidFill>
                  <a:srgbClr val="C00000"/>
                </a:solidFill>
              </a:rPr>
              <a:t>参数</a:t>
            </a:r>
            <a:r>
              <a:rPr lang="zh-CN" altLang="en-US" dirty="0"/>
              <a:t>加以传输，在收端重新合成语音。</a:t>
            </a:r>
            <a:endParaRPr lang="en-US" altLang="zh-CN" dirty="0"/>
          </a:p>
          <a:p>
            <a:pPr lvl="1">
              <a:lnSpc>
                <a:spcPct val="120000"/>
              </a:lnSpc>
              <a:spcBef>
                <a:spcPts val="600"/>
              </a:spcBef>
            </a:pPr>
            <a:r>
              <a:rPr lang="zh-CN" altLang="en-US" dirty="0"/>
              <a:t>其后，产生“语音参数模型”的思想</a:t>
            </a:r>
          </a:p>
          <a:p>
            <a:pPr>
              <a:lnSpc>
                <a:spcPct val="120000"/>
              </a:lnSpc>
              <a:spcBef>
                <a:spcPts val="600"/>
              </a:spcBef>
            </a:pPr>
            <a:r>
              <a:rPr lang="en-US" altLang="zh-CN" dirty="0"/>
              <a:t>40</a:t>
            </a:r>
            <a:r>
              <a:rPr lang="zh-CN" altLang="en-US" dirty="0"/>
              <a:t>年代后期，研制成功了</a:t>
            </a:r>
            <a:r>
              <a:rPr lang="zh-CN" altLang="en-US" dirty="0">
                <a:solidFill>
                  <a:srgbClr val="C00000"/>
                </a:solidFill>
              </a:rPr>
              <a:t>“语谱仪”</a:t>
            </a:r>
            <a:r>
              <a:rPr lang="zh-CN" altLang="en-US" dirty="0"/>
              <a:t>，为语音信号分析提高了有力工具。</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语音信号分析的发展概况</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spTree>
    <p:extLst>
      <p:ext uri="{BB962C8B-B14F-4D97-AF65-F5344CB8AC3E}">
        <p14:creationId xmlns:p14="http://schemas.microsoft.com/office/powerpoint/2010/main" val="22794580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DA2F7CE8-673C-44F1-A32E-7C9CAF4559C2}"/>
              </a:ext>
            </a:extLst>
          </p:cNvPr>
          <p:cNvSpPr>
            <a:spLocks noGrp="1"/>
          </p:cNvSpPr>
          <p:nvPr>
            <p:ph sz="quarter" idx="15"/>
          </p:nvPr>
        </p:nvSpPr>
        <p:spPr/>
        <p:txBody>
          <a:bodyPr/>
          <a:lstStyle/>
          <a:p>
            <a:pPr>
              <a:spcBef>
                <a:spcPts val="1200"/>
              </a:spcBef>
            </a:pPr>
            <a:r>
              <a:rPr lang="en-US" altLang="zh-CN" sz="3200" dirty="0"/>
              <a:t>50</a:t>
            </a:r>
            <a:r>
              <a:rPr lang="zh-CN" altLang="en-US" sz="3200" dirty="0"/>
              <a:t>年代后，语音信号处理得到新的进展。主要标志是贝尔实验室英文数字语音识别装置的研究成功。其后随着数字计算机和</a:t>
            </a:r>
            <a:r>
              <a:rPr lang="zh-CN" altLang="en-US" sz="3200" dirty="0">
                <a:solidFill>
                  <a:srgbClr val="C00000"/>
                </a:solidFill>
              </a:rPr>
              <a:t>数字信号处理技术（</a:t>
            </a:r>
            <a:r>
              <a:rPr lang="en-US" altLang="zh-CN" sz="3200" dirty="0">
                <a:solidFill>
                  <a:srgbClr val="C00000"/>
                </a:solidFill>
              </a:rPr>
              <a:t>FFT</a:t>
            </a:r>
            <a:r>
              <a:rPr lang="zh-CN" altLang="en-US" sz="3200" dirty="0">
                <a:solidFill>
                  <a:srgbClr val="C00000"/>
                </a:solidFill>
              </a:rPr>
              <a:t>）</a:t>
            </a:r>
            <a:r>
              <a:rPr lang="zh-CN" altLang="en-US" sz="3200" dirty="0"/>
              <a:t>的突破性发展，产生了第一台孤立词语音识别器、有限连续语音识别器。</a:t>
            </a:r>
            <a:endParaRPr lang="en-US" altLang="zh-CN" sz="3200" dirty="0"/>
          </a:p>
          <a:p>
            <a:pPr>
              <a:spcBef>
                <a:spcPts val="1200"/>
              </a:spcBef>
            </a:pPr>
            <a:r>
              <a:rPr lang="en-US" altLang="zh-CN" sz="3200" dirty="0"/>
              <a:t>70</a:t>
            </a:r>
            <a:r>
              <a:rPr lang="zh-CN" altLang="en-US" sz="3200" dirty="0"/>
              <a:t>年代初，随着</a:t>
            </a:r>
            <a:r>
              <a:rPr lang="zh-CN" altLang="en-US" sz="3200" dirty="0">
                <a:solidFill>
                  <a:srgbClr val="C00000"/>
                </a:solidFill>
              </a:rPr>
              <a:t>倒谱分析技术</a:t>
            </a:r>
            <a:r>
              <a:rPr lang="zh-CN" altLang="en-US" sz="3200" dirty="0"/>
              <a:t>和</a:t>
            </a:r>
            <a:r>
              <a:rPr lang="zh-CN" altLang="en-US" sz="3200" dirty="0">
                <a:solidFill>
                  <a:srgbClr val="C00000"/>
                </a:solidFill>
              </a:rPr>
              <a:t>线性预测技术</a:t>
            </a:r>
            <a:r>
              <a:rPr lang="zh-CN" altLang="en-US" sz="3200" dirty="0"/>
              <a:t>的成功应用，微电子学、微处理机芯片和专用信号处理芯片的不断问世，进一步推动了语音信号处理技术的发展。 </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语音信号分析的发展概况</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spTree>
    <p:extLst>
      <p:ext uri="{BB962C8B-B14F-4D97-AF65-F5344CB8AC3E}">
        <p14:creationId xmlns:p14="http://schemas.microsoft.com/office/powerpoint/2010/main" val="3711549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DA2F7CE8-673C-44F1-A32E-7C9CAF4559C2}"/>
              </a:ext>
            </a:extLst>
          </p:cNvPr>
          <p:cNvSpPr>
            <a:spLocks noGrp="1"/>
          </p:cNvSpPr>
          <p:nvPr>
            <p:ph sz="quarter" idx="15"/>
          </p:nvPr>
        </p:nvSpPr>
        <p:spPr/>
        <p:txBody>
          <a:bodyPr/>
          <a:lstStyle/>
          <a:p>
            <a:r>
              <a:rPr lang="en-US" altLang="zh-CN" sz="3200" dirty="0"/>
              <a:t>80</a:t>
            </a:r>
            <a:r>
              <a:rPr lang="zh-CN" altLang="en-US" sz="3200" dirty="0"/>
              <a:t>年代初，</a:t>
            </a:r>
            <a:r>
              <a:rPr lang="zh-CN" altLang="en-US" sz="3200" dirty="0">
                <a:solidFill>
                  <a:srgbClr val="C00000"/>
                </a:solidFill>
              </a:rPr>
              <a:t>矢量量化</a:t>
            </a:r>
            <a:r>
              <a:rPr lang="en-US" altLang="zh-CN" sz="3200" dirty="0">
                <a:solidFill>
                  <a:srgbClr val="C00000"/>
                </a:solidFill>
              </a:rPr>
              <a:t>VQ</a:t>
            </a:r>
            <a:r>
              <a:rPr lang="zh-CN" altLang="en-US" sz="3200" dirty="0"/>
              <a:t>应用于语音信号处理；</a:t>
            </a:r>
            <a:r>
              <a:rPr lang="zh-CN" altLang="en-US" sz="3200" dirty="0">
                <a:solidFill>
                  <a:srgbClr val="C00000"/>
                </a:solidFill>
              </a:rPr>
              <a:t>隐式马尔可夫模型</a:t>
            </a:r>
            <a:r>
              <a:rPr lang="en-US" altLang="zh-CN" sz="3200" dirty="0">
                <a:solidFill>
                  <a:srgbClr val="C00000"/>
                </a:solidFill>
              </a:rPr>
              <a:t>HMM</a:t>
            </a:r>
            <a:r>
              <a:rPr lang="zh-CN" altLang="en-US" sz="3200" dirty="0"/>
              <a:t>是</a:t>
            </a:r>
            <a:r>
              <a:rPr lang="en-US" altLang="zh-CN" sz="3200" dirty="0"/>
              <a:t>80</a:t>
            </a:r>
            <a:r>
              <a:rPr lang="zh-CN" altLang="en-US" sz="3200" dirty="0"/>
              <a:t>年代语音信号处理技术的重大发展。 </a:t>
            </a:r>
            <a:endParaRPr lang="en-US" altLang="zh-CN" sz="3200" dirty="0"/>
          </a:p>
          <a:p>
            <a:r>
              <a:rPr lang="zh-CN" altLang="en-US" sz="3200" dirty="0"/>
              <a:t>近年来，</a:t>
            </a:r>
            <a:r>
              <a:rPr lang="zh-CN" altLang="en-US" sz="3200" dirty="0">
                <a:solidFill>
                  <a:srgbClr val="C00000"/>
                </a:solidFill>
              </a:rPr>
              <a:t>人工神经网络</a:t>
            </a:r>
            <a:r>
              <a:rPr lang="zh-CN" altLang="en-US" sz="3200" dirty="0"/>
              <a:t>研究取得了迅速的发展，语音识别是神经网络的一个重要应用领域。</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语音信号分析的发展概况</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spTree>
    <p:extLst>
      <p:ext uri="{BB962C8B-B14F-4D97-AF65-F5344CB8AC3E}">
        <p14:creationId xmlns:p14="http://schemas.microsoft.com/office/powerpoint/2010/main" val="2613877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DA2F7CE8-673C-44F1-A32E-7C9CAF4559C2}"/>
              </a:ext>
            </a:extLst>
          </p:cNvPr>
          <p:cNvSpPr>
            <a:spLocks noGrp="1"/>
          </p:cNvSpPr>
          <p:nvPr>
            <p:ph sz="quarter" idx="15"/>
          </p:nvPr>
        </p:nvSpPr>
        <p:spPr/>
        <p:txBody>
          <a:bodyPr/>
          <a:lstStyle/>
          <a:p>
            <a:r>
              <a:rPr lang="zh-CN" altLang="en-US" sz="3200" dirty="0">
                <a:solidFill>
                  <a:srgbClr val="C00000"/>
                </a:solidFill>
              </a:rPr>
              <a:t>人耳听觉选择性</a:t>
            </a:r>
            <a:r>
              <a:rPr lang="zh-CN" altLang="en-US" sz="3200" dirty="0"/>
              <a:t>：一般人可以感觉到</a:t>
            </a:r>
            <a:r>
              <a:rPr lang="en-US" altLang="zh-CN" sz="3200" dirty="0"/>
              <a:t>20Hz</a:t>
            </a:r>
            <a:r>
              <a:rPr lang="zh-CN" altLang="en-US" sz="3200" dirty="0"/>
              <a:t>～</a:t>
            </a:r>
            <a:r>
              <a:rPr lang="en-US" altLang="zh-CN" sz="3200" dirty="0"/>
              <a:t>20kHz</a:t>
            </a:r>
            <a:r>
              <a:rPr lang="zh-CN" altLang="en-US" sz="3200" dirty="0"/>
              <a:t>、强度为</a:t>
            </a:r>
            <a:r>
              <a:rPr lang="en-US" altLang="zh-CN" sz="3200" dirty="0"/>
              <a:t>-5dB</a:t>
            </a:r>
            <a:r>
              <a:rPr lang="zh-CN" altLang="en-US" sz="3200" dirty="0"/>
              <a:t>～</a:t>
            </a:r>
            <a:r>
              <a:rPr lang="en-US" altLang="zh-CN" sz="3200" dirty="0"/>
              <a:t>130dB</a:t>
            </a:r>
            <a:r>
              <a:rPr lang="zh-CN" altLang="en-US" sz="3200" dirty="0"/>
              <a:t>的声音信号。此外，听觉还受到年龄影响，一般听觉好的成年人能听到的声音频率常在</a:t>
            </a:r>
            <a:r>
              <a:rPr lang="en-US" altLang="zh-CN" sz="3200" dirty="0"/>
              <a:t>30~16000Hz</a:t>
            </a:r>
            <a:r>
              <a:rPr lang="zh-CN" altLang="en-US" sz="3200" dirty="0"/>
              <a:t>之间，老年人则常在</a:t>
            </a:r>
            <a:r>
              <a:rPr lang="en-US" altLang="zh-CN" sz="3200" dirty="0"/>
              <a:t>50~10000Hz</a:t>
            </a:r>
            <a:r>
              <a:rPr lang="zh-CN" altLang="en-US" sz="3200" dirty="0"/>
              <a:t>之间。</a:t>
            </a:r>
          </a:p>
          <a:p>
            <a:r>
              <a:rPr lang="zh-CN" altLang="en-US" sz="3200" dirty="0">
                <a:solidFill>
                  <a:srgbClr val="C00000"/>
                </a:solidFill>
              </a:rPr>
              <a:t>人耳听觉掩蔽效应</a:t>
            </a:r>
            <a:r>
              <a:rPr lang="zh-CN" altLang="en-US" sz="3200" dirty="0"/>
              <a:t>：在一个强信号附近，弱信号将变得不可闻，被掩蔽掉了。例如，工厂机器噪音会淹没人的谈话声音。被掩蔽掉的不可闻信号的最大声压级称为掩蔽门限或掩蔽阈值（</a:t>
            </a:r>
            <a:r>
              <a:rPr lang="en-US" altLang="zh-CN" sz="3200" dirty="0"/>
              <a:t>Masking Threshold</a:t>
            </a:r>
            <a:r>
              <a:rPr lang="zh-CN" altLang="en-US" sz="3200" dirty="0"/>
              <a:t>）。</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语音发音及感知系统</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spTree>
    <p:extLst>
      <p:ext uri="{BB962C8B-B14F-4D97-AF65-F5344CB8AC3E}">
        <p14:creationId xmlns:p14="http://schemas.microsoft.com/office/powerpoint/2010/main" val="2552817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DA2F7CE8-673C-44F1-A32E-7C9CAF4559C2}"/>
              </a:ext>
            </a:extLst>
          </p:cNvPr>
          <p:cNvSpPr>
            <a:spLocks noGrp="1"/>
          </p:cNvSpPr>
          <p:nvPr>
            <p:ph sz="quarter" idx="15"/>
          </p:nvPr>
        </p:nvSpPr>
        <p:spPr/>
        <p:txBody>
          <a:bodyPr/>
          <a:lstStyle/>
          <a:p>
            <a:pPr>
              <a:lnSpc>
                <a:spcPct val="110000"/>
              </a:lnSpc>
              <a:spcAft>
                <a:spcPts val="600"/>
              </a:spcAft>
            </a:pPr>
            <a:r>
              <a:rPr lang="zh-CN" altLang="en-US" sz="3200" dirty="0"/>
              <a:t>所谓建立</a:t>
            </a:r>
            <a:r>
              <a:rPr lang="zh-CN" altLang="en-US" sz="3200" dirty="0">
                <a:solidFill>
                  <a:srgbClr val="C00000"/>
                </a:solidFill>
              </a:rPr>
              <a:t>数学模型</a:t>
            </a:r>
            <a:r>
              <a:rPr lang="zh-CN" altLang="en-US" sz="3200" dirty="0"/>
              <a:t>就是要寻求一种可以表达一定物理状态下量与量之间关系的数学表示。建立了语音信号的数字模型，才能够用计算机来定量地对语音信号进行模拟和处理。所以语音信号生成的数学模型是语音信号处理的基础。 </a:t>
            </a:r>
          </a:p>
          <a:p>
            <a:pPr>
              <a:lnSpc>
                <a:spcPct val="110000"/>
              </a:lnSpc>
              <a:spcAft>
                <a:spcPts val="600"/>
              </a:spcAft>
            </a:pPr>
            <a:r>
              <a:rPr lang="zh-CN" altLang="en-US" sz="3200" dirty="0"/>
              <a:t>语音信号是</a:t>
            </a:r>
            <a:r>
              <a:rPr lang="zh-CN" altLang="en-US" sz="3200" dirty="0">
                <a:solidFill>
                  <a:srgbClr val="C00000"/>
                </a:solidFill>
              </a:rPr>
              <a:t>非平稳随机过程</a:t>
            </a:r>
            <a:r>
              <a:rPr lang="zh-CN" altLang="en-US" sz="3200" dirty="0"/>
              <a:t>，其特性是随着时间变化的，所以模型中的参数应该是随时间而变化的。</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语音信号生成的数学模型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spTree>
    <p:extLst>
      <p:ext uri="{BB962C8B-B14F-4D97-AF65-F5344CB8AC3E}">
        <p14:creationId xmlns:p14="http://schemas.microsoft.com/office/powerpoint/2010/main" val="14757672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DA2F7CE8-673C-44F1-A32E-7C9CAF4559C2}"/>
              </a:ext>
            </a:extLst>
          </p:cNvPr>
          <p:cNvSpPr>
            <a:spLocks noGrp="1"/>
          </p:cNvSpPr>
          <p:nvPr>
            <p:ph sz="quarter" idx="15"/>
          </p:nvPr>
        </p:nvSpPr>
        <p:spPr/>
        <p:txBody>
          <a:bodyPr>
            <a:normAutofit/>
          </a:bodyPr>
          <a:lstStyle/>
          <a:p>
            <a:r>
              <a:rPr lang="zh-CN" altLang="en-US" sz="2800" dirty="0">
                <a:solidFill>
                  <a:srgbClr val="C00000"/>
                </a:solidFill>
              </a:rPr>
              <a:t>声压：</a:t>
            </a:r>
            <a:r>
              <a:rPr lang="zh-CN" altLang="en-US" sz="2800" dirty="0"/>
              <a:t>声压是定量描述声波的最基本的物理量，它是由于声扰动产生的逾量压强，是空间位置和时间的函数。</a:t>
            </a:r>
          </a:p>
          <a:p>
            <a:r>
              <a:rPr lang="zh-CN" altLang="en-US" sz="2800" dirty="0">
                <a:solidFill>
                  <a:srgbClr val="C00000"/>
                </a:solidFill>
              </a:rPr>
              <a:t>声强：</a:t>
            </a:r>
            <a:r>
              <a:rPr lang="zh-CN" altLang="en-US" sz="2800" dirty="0"/>
              <a:t>声波在单位时间内作用在与其传递方向垂直的单位面积上的能量称声强。</a:t>
            </a:r>
          </a:p>
          <a:p>
            <a:r>
              <a:rPr lang="zh-CN" altLang="en-US" sz="2800" dirty="0">
                <a:solidFill>
                  <a:srgbClr val="C00000"/>
                </a:solidFill>
              </a:rPr>
              <a:t>响度：</a:t>
            </a:r>
            <a:r>
              <a:rPr lang="zh-CN" altLang="en-US" sz="2800" dirty="0"/>
              <a:t>响度描述的是声音的响亮程度，表示人耳对声音的主观感受，其计量单位是宋。</a:t>
            </a:r>
          </a:p>
          <a:p>
            <a:r>
              <a:rPr lang="zh-CN" altLang="en-US" sz="2800" dirty="0">
                <a:solidFill>
                  <a:srgbClr val="C00000"/>
                </a:solidFill>
              </a:rPr>
              <a:t>频率</a:t>
            </a:r>
            <a:r>
              <a:rPr lang="en-US" altLang="zh-CN" sz="2800" dirty="0">
                <a:solidFill>
                  <a:srgbClr val="C00000"/>
                </a:solidFill>
              </a:rPr>
              <a:t>/</a:t>
            </a:r>
            <a:r>
              <a:rPr lang="zh-CN" altLang="en-US" sz="2800" dirty="0">
                <a:solidFill>
                  <a:srgbClr val="C00000"/>
                </a:solidFill>
              </a:rPr>
              <a:t>音高：</a:t>
            </a:r>
            <a:r>
              <a:rPr lang="zh-CN" altLang="en-US" sz="2800" dirty="0"/>
              <a:t>以</a:t>
            </a:r>
            <a:r>
              <a:rPr lang="en-US" altLang="zh-CN" sz="2800" dirty="0"/>
              <a:t>Hz</a:t>
            </a:r>
            <a:r>
              <a:rPr lang="zh-CN" altLang="en-US" sz="2800" dirty="0"/>
              <a:t>为单位所测得的物理量</a:t>
            </a:r>
            <a:r>
              <a:rPr lang="en-US" altLang="zh-CN" sz="2800" dirty="0"/>
              <a:t>——</a:t>
            </a:r>
            <a:r>
              <a:rPr lang="zh-CN" altLang="en-US" sz="2800" dirty="0"/>
              <a:t>频率，在听者来说感知为心理量</a:t>
            </a:r>
            <a:r>
              <a:rPr lang="en-US" altLang="zh-CN" sz="2800" dirty="0"/>
              <a:t>——</a:t>
            </a:r>
            <a:r>
              <a:rPr lang="zh-CN" altLang="en-US" sz="2800" dirty="0"/>
              <a:t>音高，即用人的主观感觉来评价所听到的声音是高调还是低调。音高随频率的增加而提高。</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语音基本概念与参数</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spTree>
    <p:extLst>
      <p:ext uri="{BB962C8B-B14F-4D97-AF65-F5344CB8AC3E}">
        <p14:creationId xmlns:p14="http://schemas.microsoft.com/office/powerpoint/2010/main" val="342309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什么是自然语言处理</a:t>
            </a:r>
          </a:p>
        </p:txBody>
      </p:sp>
      <p:graphicFrame>
        <p:nvGraphicFramePr>
          <p:cNvPr id="2" name="图示 1">
            <a:extLst>
              <a:ext uri="{FF2B5EF4-FFF2-40B4-BE49-F238E27FC236}">
                <a16:creationId xmlns:a16="http://schemas.microsoft.com/office/drawing/2014/main" id="{81C907BF-201D-45FD-8E84-52854868B230}"/>
              </a:ext>
            </a:extLst>
          </p:cNvPr>
          <p:cNvGraphicFramePr/>
          <p:nvPr>
            <p:extLst>
              <p:ext uri="{D42A27DB-BD31-4B8C-83A1-F6EECF244321}">
                <p14:modId xmlns:p14="http://schemas.microsoft.com/office/powerpoint/2010/main" val="523995361"/>
              </p:ext>
            </p:extLst>
          </p:nvPr>
        </p:nvGraphicFramePr>
        <p:xfrm>
          <a:off x="571500" y="697832"/>
          <a:ext cx="11099132" cy="4966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50491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DA2F7CE8-673C-44F1-A32E-7C9CAF4559C2}"/>
              </a:ext>
            </a:extLst>
          </p:cNvPr>
          <p:cNvSpPr>
            <a:spLocks noGrp="1"/>
          </p:cNvSpPr>
          <p:nvPr>
            <p:ph sz="quarter" idx="15"/>
          </p:nvPr>
        </p:nvSpPr>
        <p:spPr/>
        <p:txBody>
          <a:bodyPr>
            <a:normAutofit/>
          </a:bodyPr>
          <a:lstStyle/>
          <a:p>
            <a:r>
              <a:rPr lang="zh-CN" altLang="en-US" sz="2800" dirty="0"/>
              <a:t>语音信号的数字化一般包括放大及增益控制、反混叠滤波、采样、</a:t>
            </a:r>
            <a:r>
              <a:rPr lang="en-US" altLang="zh-CN" sz="2800" dirty="0"/>
              <a:t>A/D</a:t>
            </a:r>
            <a:r>
              <a:rPr lang="zh-CN" altLang="en-US" sz="2800" dirty="0"/>
              <a:t>变换及编码</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语音信号的数字化</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graphicFrame>
        <p:nvGraphicFramePr>
          <p:cNvPr id="2" name="图示 1">
            <a:extLst>
              <a:ext uri="{FF2B5EF4-FFF2-40B4-BE49-F238E27FC236}">
                <a16:creationId xmlns:a16="http://schemas.microsoft.com/office/drawing/2014/main" id="{29CC09FF-E8C0-402C-877C-4B808C8376D8}"/>
              </a:ext>
            </a:extLst>
          </p:cNvPr>
          <p:cNvGraphicFramePr/>
          <p:nvPr>
            <p:extLst>
              <p:ext uri="{D42A27DB-BD31-4B8C-83A1-F6EECF244321}">
                <p14:modId xmlns:p14="http://schemas.microsoft.com/office/powerpoint/2010/main" val="1307053480"/>
              </p:ext>
            </p:extLst>
          </p:nvPr>
        </p:nvGraphicFramePr>
        <p:xfrm>
          <a:off x="350921" y="2322095"/>
          <a:ext cx="11490158" cy="2622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83417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7">
            <a:extLst>
              <a:ext uri="{FF2B5EF4-FFF2-40B4-BE49-F238E27FC236}">
                <a16:creationId xmlns:a16="http://schemas.microsoft.com/office/drawing/2014/main" id="{13B6857F-4F31-49EA-8166-2285980CD464}"/>
              </a:ext>
            </a:extLst>
          </p:cNvPr>
          <p:cNvSpPr>
            <a:spLocks noGrp="1"/>
          </p:cNvSpPr>
          <p:nvPr>
            <p:ph sz="quarter" idx="15"/>
          </p:nvPr>
        </p:nvSpPr>
        <p:spPr>
          <a:xfrm>
            <a:off x="609600" y="1443789"/>
            <a:ext cx="10833100" cy="4090738"/>
          </a:xfrm>
        </p:spPr>
        <p:txBody>
          <a:bodyPr>
            <a:normAutofit fontScale="92500"/>
          </a:bodyPr>
          <a:lstStyle/>
          <a:p>
            <a:r>
              <a:rPr lang="zh-CN" altLang="en-US" sz="3200" dirty="0"/>
              <a:t>是指当语音信号被各种各样的噪声干扰、甚至淹没后，从噪声背景中提取有用的语音信号，抑制、降低噪声干扰的技术。</a:t>
            </a:r>
            <a:endParaRPr lang="en-US" altLang="zh-CN" sz="3200" dirty="0"/>
          </a:p>
          <a:p>
            <a:r>
              <a:rPr lang="zh-CN" altLang="en-US" sz="3200" dirty="0"/>
              <a:t>可分为四类</a:t>
            </a:r>
            <a:endParaRPr lang="en-US" altLang="zh-CN" sz="3200" dirty="0"/>
          </a:p>
          <a:p>
            <a:pPr lvl="1"/>
            <a:r>
              <a:rPr lang="zh-CN" altLang="en-US" dirty="0"/>
              <a:t>噪声对消法</a:t>
            </a:r>
            <a:endParaRPr lang="en-US" altLang="zh-CN" dirty="0"/>
          </a:p>
          <a:p>
            <a:pPr lvl="1"/>
            <a:r>
              <a:rPr lang="zh-CN" altLang="en-US" dirty="0"/>
              <a:t>谐波增强法</a:t>
            </a:r>
            <a:endParaRPr lang="en-US" altLang="zh-CN" dirty="0"/>
          </a:p>
          <a:p>
            <a:pPr lvl="1"/>
            <a:r>
              <a:rPr lang="zh-CN" altLang="en-US" dirty="0"/>
              <a:t>基于参数估计的语音再合成法</a:t>
            </a:r>
            <a:endParaRPr lang="en-US" altLang="zh-CN" dirty="0"/>
          </a:p>
          <a:p>
            <a:pPr lvl="1"/>
            <a:r>
              <a:rPr lang="zh-CN" altLang="en-US" dirty="0"/>
              <a:t>基于语音短时谱估计的增强算法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语音信号分析技术的应用</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sp>
        <p:nvSpPr>
          <p:cNvPr id="9" name="矩形: 圆角 8">
            <a:extLst>
              <a:ext uri="{FF2B5EF4-FFF2-40B4-BE49-F238E27FC236}">
                <a16:creationId xmlns:a16="http://schemas.microsoft.com/office/drawing/2014/main" id="{E8121CAF-3EAA-48E4-B8F8-8451A8FCD963}"/>
              </a:ext>
            </a:extLst>
          </p:cNvPr>
          <p:cNvSpPr/>
          <p:nvPr/>
        </p:nvSpPr>
        <p:spPr>
          <a:xfrm>
            <a:off x="363285" y="770019"/>
            <a:ext cx="1215189" cy="4572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语音增强</a:t>
            </a:r>
          </a:p>
        </p:txBody>
      </p:sp>
      <p:sp>
        <p:nvSpPr>
          <p:cNvPr id="11" name="矩形: 圆角 10">
            <a:extLst>
              <a:ext uri="{FF2B5EF4-FFF2-40B4-BE49-F238E27FC236}">
                <a16:creationId xmlns:a16="http://schemas.microsoft.com/office/drawing/2014/main" id="{2447A5DD-6FAD-427B-A3CD-79C3C08D7794}"/>
              </a:ext>
            </a:extLst>
          </p:cNvPr>
          <p:cNvSpPr/>
          <p:nvPr/>
        </p:nvSpPr>
        <p:spPr>
          <a:xfrm>
            <a:off x="1715835" y="770019"/>
            <a:ext cx="1215189"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语音编码</a:t>
            </a:r>
          </a:p>
        </p:txBody>
      </p:sp>
      <p:sp>
        <p:nvSpPr>
          <p:cNvPr id="13" name="矩形: 圆角 12">
            <a:extLst>
              <a:ext uri="{FF2B5EF4-FFF2-40B4-BE49-F238E27FC236}">
                <a16:creationId xmlns:a16="http://schemas.microsoft.com/office/drawing/2014/main" id="{27BC22CF-180E-4C57-A209-D53FC2B3A72F}"/>
              </a:ext>
            </a:extLst>
          </p:cNvPr>
          <p:cNvSpPr/>
          <p:nvPr/>
        </p:nvSpPr>
        <p:spPr>
          <a:xfrm>
            <a:off x="3068385" y="770019"/>
            <a:ext cx="1902995"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语音合成与转换</a:t>
            </a:r>
          </a:p>
        </p:txBody>
      </p:sp>
      <p:sp>
        <p:nvSpPr>
          <p:cNvPr id="15" name="矩形: 圆角 14">
            <a:extLst>
              <a:ext uri="{FF2B5EF4-FFF2-40B4-BE49-F238E27FC236}">
                <a16:creationId xmlns:a16="http://schemas.microsoft.com/office/drawing/2014/main" id="{49686FC8-2F8D-4C5B-B22F-5BEBED4437C7}"/>
              </a:ext>
            </a:extLst>
          </p:cNvPr>
          <p:cNvSpPr/>
          <p:nvPr/>
        </p:nvSpPr>
        <p:spPr>
          <a:xfrm>
            <a:off x="5108741" y="770019"/>
            <a:ext cx="1215189"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语音隐藏</a:t>
            </a:r>
          </a:p>
        </p:txBody>
      </p:sp>
      <p:sp>
        <p:nvSpPr>
          <p:cNvPr id="17" name="矩形: 圆角 16">
            <a:extLst>
              <a:ext uri="{FF2B5EF4-FFF2-40B4-BE49-F238E27FC236}">
                <a16:creationId xmlns:a16="http://schemas.microsoft.com/office/drawing/2014/main" id="{CBA8EA33-D56C-4676-9FB8-1A56335F40A1}"/>
              </a:ext>
            </a:extLst>
          </p:cNvPr>
          <p:cNvSpPr/>
          <p:nvPr/>
        </p:nvSpPr>
        <p:spPr>
          <a:xfrm>
            <a:off x="6461291" y="770019"/>
            <a:ext cx="1215189"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语音识别</a:t>
            </a:r>
          </a:p>
        </p:txBody>
      </p:sp>
      <p:sp>
        <p:nvSpPr>
          <p:cNvPr id="19" name="矩形: 圆角 18">
            <a:extLst>
              <a:ext uri="{FF2B5EF4-FFF2-40B4-BE49-F238E27FC236}">
                <a16:creationId xmlns:a16="http://schemas.microsoft.com/office/drawing/2014/main" id="{D3DFD20E-AE40-42E6-8B59-61C6C15C1EB1}"/>
              </a:ext>
            </a:extLst>
          </p:cNvPr>
          <p:cNvSpPr/>
          <p:nvPr/>
        </p:nvSpPr>
        <p:spPr>
          <a:xfrm>
            <a:off x="7813841" y="753977"/>
            <a:ext cx="1416718"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说话人识别</a:t>
            </a:r>
          </a:p>
        </p:txBody>
      </p:sp>
      <p:sp>
        <p:nvSpPr>
          <p:cNvPr id="23" name="矩形: 圆角 22">
            <a:extLst>
              <a:ext uri="{FF2B5EF4-FFF2-40B4-BE49-F238E27FC236}">
                <a16:creationId xmlns:a16="http://schemas.microsoft.com/office/drawing/2014/main" id="{0D0DE2B5-21B8-476B-B623-A2C8E1F5EDCF}"/>
              </a:ext>
            </a:extLst>
          </p:cNvPr>
          <p:cNvSpPr/>
          <p:nvPr/>
        </p:nvSpPr>
        <p:spPr>
          <a:xfrm>
            <a:off x="9367920" y="770019"/>
            <a:ext cx="1215189"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声源定位</a:t>
            </a:r>
          </a:p>
        </p:txBody>
      </p:sp>
      <p:sp>
        <p:nvSpPr>
          <p:cNvPr id="25" name="矩形: 圆角 24">
            <a:extLst>
              <a:ext uri="{FF2B5EF4-FFF2-40B4-BE49-F238E27FC236}">
                <a16:creationId xmlns:a16="http://schemas.microsoft.com/office/drawing/2014/main" id="{F7078E4F-4741-4EB4-9F42-A9ADA36B356A}"/>
              </a:ext>
            </a:extLst>
          </p:cNvPr>
          <p:cNvSpPr/>
          <p:nvPr/>
        </p:nvSpPr>
        <p:spPr>
          <a:xfrm>
            <a:off x="10720470" y="770019"/>
            <a:ext cx="1215189"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情感识别</a:t>
            </a:r>
          </a:p>
        </p:txBody>
      </p:sp>
    </p:spTree>
    <p:extLst>
      <p:ext uri="{BB962C8B-B14F-4D97-AF65-F5344CB8AC3E}">
        <p14:creationId xmlns:p14="http://schemas.microsoft.com/office/powerpoint/2010/main" val="3295031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7">
            <a:extLst>
              <a:ext uri="{FF2B5EF4-FFF2-40B4-BE49-F238E27FC236}">
                <a16:creationId xmlns:a16="http://schemas.microsoft.com/office/drawing/2014/main" id="{13B6857F-4F31-49EA-8166-2285980CD464}"/>
              </a:ext>
            </a:extLst>
          </p:cNvPr>
          <p:cNvSpPr>
            <a:spLocks noGrp="1"/>
          </p:cNvSpPr>
          <p:nvPr>
            <p:ph sz="quarter" idx="15"/>
          </p:nvPr>
        </p:nvSpPr>
        <p:spPr>
          <a:xfrm>
            <a:off x="609600" y="1443789"/>
            <a:ext cx="10833100" cy="4090738"/>
          </a:xfrm>
        </p:spPr>
        <p:txBody>
          <a:bodyPr>
            <a:normAutofit/>
          </a:bodyPr>
          <a:lstStyle/>
          <a:p>
            <a:r>
              <a:rPr lang="zh-CN" altLang="en-US" sz="3200" dirty="0"/>
              <a:t>语音编码就是对模拟的语音信号进行编码，将模拟信号转化成数字信号，从而降低传输码率并进行数字传输</a:t>
            </a:r>
            <a:endParaRPr lang="en-US" altLang="zh-CN" sz="3200" dirty="0"/>
          </a:p>
          <a:p>
            <a:r>
              <a:rPr lang="zh-CN" altLang="en-US" sz="3200" dirty="0"/>
              <a:t>语音编码的基本方法</a:t>
            </a:r>
            <a:endParaRPr lang="en-US" altLang="zh-CN" sz="3200" dirty="0"/>
          </a:p>
          <a:p>
            <a:pPr lvl="1"/>
            <a:r>
              <a:rPr lang="zh-CN" altLang="en-US" dirty="0"/>
              <a:t>波形编码</a:t>
            </a:r>
            <a:endParaRPr lang="en-US" altLang="zh-CN" dirty="0"/>
          </a:p>
          <a:p>
            <a:pPr lvl="1"/>
            <a:r>
              <a:rPr lang="zh-CN" altLang="en-US" dirty="0"/>
              <a:t>参量编码（音源编码）</a:t>
            </a:r>
            <a:endParaRPr lang="en-US" altLang="zh-CN" dirty="0"/>
          </a:p>
          <a:p>
            <a:pPr lvl="1"/>
            <a:r>
              <a:rPr lang="zh-CN" altLang="en-US" dirty="0"/>
              <a:t>混合编码</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语音信号分析技术的应用</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sp>
        <p:nvSpPr>
          <p:cNvPr id="9" name="矩形: 圆角 8">
            <a:extLst>
              <a:ext uri="{FF2B5EF4-FFF2-40B4-BE49-F238E27FC236}">
                <a16:creationId xmlns:a16="http://schemas.microsoft.com/office/drawing/2014/main" id="{E8121CAF-3EAA-48E4-B8F8-8451A8FCD963}"/>
              </a:ext>
            </a:extLst>
          </p:cNvPr>
          <p:cNvSpPr/>
          <p:nvPr/>
        </p:nvSpPr>
        <p:spPr>
          <a:xfrm>
            <a:off x="363285" y="770019"/>
            <a:ext cx="121518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语音增强</a:t>
            </a:r>
          </a:p>
        </p:txBody>
      </p:sp>
      <p:sp>
        <p:nvSpPr>
          <p:cNvPr id="11" name="矩形: 圆角 10">
            <a:extLst>
              <a:ext uri="{FF2B5EF4-FFF2-40B4-BE49-F238E27FC236}">
                <a16:creationId xmlns:a16="http://schemas.microsoft.com/office/drawing/2014/main" id="{2447A5DD-6FAD-427B-A3CD-79C3C08D7794}"/>
              </a:ext>
            </a:extLst>
          </p:cNvPr>
          <p:cNvSpPr/>
          <p:nvPr/>
        </p:nvSpPr>
        <p:spPr>
          <a:xfrm>
            <a:off x="1715835" y="770019"/>
            <a:ext cx="1215189" cy="4572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语音编码</a:t>
            </a:r>
          </a:p>
        </p:txBody>
      </p:sp>
      <p:sp>
        <p:nvSpPr>
          <p:cNvPr id="13" name="矩形: 圆角 12">
            <a:extLst>
              <a:ext uri="{FF2B5EF4-FFF2-40B4-BE49-F238E27FC236}">
                <a16:creationId xmlns:a16="http://schemas.microsoft.com/office/drawing/2014/main" id="{27BC22CF-180E-4C57-A209-D53FC2B3A72F}"/>
              </a:ext>
            </a:extLst>
          </p:cNvPr>
          <p:cNvSpPr/>
          <p:nvPr/>
        </p:nvSpPr>
        <p:spPr>
          <a:xfrm>
            <a:off x="3068385" y="770019"/>
            <a:ext cx="1902995"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语音合成与转换</a:t>
            </a:r>
          </a:p>
        </p:txBody>
      </p:sp>
      <p:sp>
        <p:nvSpPr>
          <p:cNvPr id="15" name="矩形: 圆角 14">
            <a:extLst>
              <a:ext uri="{FF2B5EF4-FFF2-40B4-BE49-F238E27FC236}">
                <a16:creationId xmlns:a16="http://schemas.microsoft.com/office/drawing/2014/main" id="{49686FC8-2F8D-4C5B-B22F-5BEBED4437C7}"/>
              </a:ext>
            </a:extLst>
          </p:cNvPr>
          <p:cNvSpPr/>
          <p:nvPr/>
        </p:nvSpPr>
        <p:spPr>
          <a:xfrm>
            <a:off x="5108741" y="770019"/>
            <a:ext cx="1215189"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语音隐藏</a:t>
            </a:r>
          </a:p>
        </p:txBody>
      </p:sp>
      <p:sp>
        <p:nvSpPr>
          <p:cNvPr id="17" name="矩形: 圆角 16">
            <a:extLst>
              <a:ext uri="{FF2B5EF4-FFF2-40B4-BE49-F238E27FC236}">
                <a16:creationId xmlns:a16="http://schemas.microsoft.com/office/drawing/2014/main" id="{CBA8EA33-D56C-4676-9FB8-1A56335F40A1}"/>
              </a:ext>
            </a:extLst>
          </p:cNvPr>
          <p:cNvSpPr/>
          <p:nvPr/>
        </p:nvSpPr>
        <p:spPr>
          <a:xfrm>
            <a:off x="6461291" y="770019"/>
            <a:ext cx="1215189"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语音识别</a:t>
            </a:r>
          </a:p>
        </p:txBody>
      </p:sp>
      <p:sp>
        <p:nvSpPr>
          <p:cNvPr id="19" name="矩形: 圆角 18">
            <a:extLst>
              <a:ext uri="{FF2B5EF4-FFF2-40B4-BE49-F238E27FC236}">
                <a16:creationId xmlns:a16="http://schemas.microsoft.com/office/drawing/2014/main" id="{D3DFD20E-AE40-42E6-8B59-61C6C15C1EB1}"/>
              </a:ext>
            </a:extLst>
          </p:cNvPr>
          <p:cNvSpPr/>
          <p:nvPr/>
        </p:nvSpPr>
        <p:spPr>
          <a:xfrm>
            <a:off x="7813841" y="753977"/>
            <a:ext cx="1416718"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说话人识别</a:t>
            </a:r>
          </a:p>
        </p:txBody>
      </p:sp>
      <p:sp>
        <p:nvSpPr>
          <p:cNvPr id="23" name="矩形: 圆角 22">
            <a:extLst>
              <a:ext uri="{FF2B5EF4-FFF2-40B4-BE49-F238E27FC236}">
                <a16:creationId xmlns:a16="http://schemas.microsoft.com/office/drawing/2014/main" id="{0D0DE2B5-21B8-476B-B623-A2C8E1F5EDCF}"/>
              </a:ext>
            </a:extLst>
          </p:cNvPr>
          <p:cNvSpPr/>
          <p:nvPr/>
        </p:nvSpPr>
        <p:spPr>
          <a:xfrm>
            <a:off x="9367920" y="770019"/>
            <a:ext cx="1215189"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声源定位</a:t>
            </a:r>
          </a:p>
        </p:txBody>
      </p:sp>
      <p:sp>
        <p:nvSpPr>
          <p:cNvPr id="25" name="矩形: 圆角 24">
            <a:extLst>
              <a:ext uri="{FF2B5EF4-FFF2-40B4-BE49-F238E27FC236}">
                <a16:creationId xmlns:a16="http://schemas.microsoft.com/office/drawing/2014/main" id="{F7078E4F-4741-4EB4-9F42-A9ADA36B356A}"/>
              </a:ext>
            </a:extLst>
          </p:cNvPr>
          <p:cNvSpPr/>
          <p:nvPr/>
        </p:nvSpPr>
        <p:spPr>
          <a:xfrm>
            <a:off x="10720470" y="770019"/>
            <a:ext cx="1215189"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情感识别</a:t>
            </a:r>
          </a:p>
        </p:txBody>
      </p:sp>
    </p:spTree>
    <p:extLst>
      <p:ext uri="{BB962C8B-B14F-4D97-AF65-F5344CB8AC3E}">
        <p14:creationId xmlns:p14="http://schemas.microsoft.com/office/powerpoint/2010/main" val="2844371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7">
            <a:extLst>
              <a:ext uri="{FF2B5EF4-FFF2-40B4-BE49-F238E27FC236}">
                <a16:creationId xmlns:a16="http://schemas.microsoft.com/office/drawing/2014/main" id="{13B6857F-4F31-49EA-8166-2285980CD464}"/>
              </a:ext>
            </a:extLst>
          </p:cNvPr>
          <p:cNvSpPr>
            <a:spLocks noGrp="1"/>
          </p:cNvSpPr>
          <p:nvPr>
            <p:ph sz="quarter" idx="15"/>
          </p:nvPr>
        </p:nvSpPr>
        <p:spPr>
          <a:xfrm>
            <a:off x="609600" y="1443789"/>
            <a:ext cx="10833100" cy="4090738"/>
          </a:xfrm>
        </p:spPr>
        <p:txBody>
          <a:bodyPr>
            <a:normAutofit/>
          </a:bodyPr>
          <a:lstStyle/>
          <a:p>
            <a:r>
              <a:rPr lang="zh-CN" altLang="en-US" sz="3200" dirty="0"/>
              <a:t>又称文语转换（</a:t>
            </a:r>
            <a:r>
              <a:rPr lang="en-US" altLang="zh-CN" sz="3200" dirty="0"/>
              <a:t>Text to Speech</a:t>
            </a:r>
            <a:r>
              <a:rPr lang="zh-CN" altLang="en-US" sz="3200" dirty="0"/>
              <a:t>）技术，能将任意文字信息实时转化为标准流畅的语音朗读出来。</a:t>
            </a:r>
            <a:endParaRPr lang="en-US" altLang="zh-CN" sz="3200" dirty="0"/>
          </a:p>
          <a:p>
            <a:r>
              <a:rPr lang="zh-CN" altLang="en-US" sz="3200" dirty="0"/>
              <a:t>它涉及声学、语言学、数字信号处理、计算机科学等多个学科技术，是中文信息处理领域的一项前沿技术。</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语音信号分析技术的应用</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sp>
        <p:nvSpPr>
          <p:cNvPr id="9" name="矩形: 圆角 8">
            <a:extLst>
              <a:ext uri="{FF2B5EF4-FFF2-40B4-BE49-F238E27FC236}">
                <a16:creationId xmlns:a16="http://schemas.microsoft.com/office/drawing/2014/main" id="{E8121CAF-3EAA-48E4-B8F8-8451A8FCD963}"/>
              </a:ext>
            </a:extLst>
          </p:cNvPr>
          <p:cNvSpPr/>
          <p:nvPr/>
        </p:nvSpPr>
        <p:spPr>
          <a:xfrm>
            <a:off x="363285" y="770019"/>
            <a:ext cx="121518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语音增强</a:t>
            </a:r>
          </a:p>
        </p:txBody>
      </p:sp>
      <p:sp>
        <p:nvSpPr>
          <p:cNvPr id="11" name="矩形: 圆角 10">
            <a:extLst>
              <a:ext uri="{FF2B5EF4-FFF2-40B4-BE49-F238E27FC236}">
                <a16:creationId xmlns:a16="http://schemas.microsoft.com/office/drawing/2014/main" id="{2447A5DD-6FAD-427B-A3CD-79C3C08D7794}"/>
              </a:ext>
            </a:extLst>
          </p:cNvPr>
          <p:cNvSpPr/>
          <p:nvPr/>
        </p:nvSpPr>
        <p:spPr>
          <a:xfrm>
            <a:off x="1715835" y="770019"/>
            <a:ext cx="121518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语音编码</a:t>
            </a:r>
          </a:p>
        </p:txBody>
      </p:sp>
      <p:sp>
        <p:nvSpPr>
          <p:cNvPr id="13" name="矩形: 圆角 12">
            <a:extLst>
              <a:ext uri="{FF2B5EF4-FFF2-40B4-BE49-F238E27FC236}">
                <a16:creationId xmlns:a16="http://schemas.microsoft.com/office/drawing/2014/main" id="{27BC22CF-180E-4C57-A209-D53FC2B3A72F}"/>
              </a:ext>
            </a:extLst>
          </p:cNvPr>
          <p:cNvSpPr/>
          <p:nvPr/>
        </p:nvSpPr>
        <p:spPr>
          <a:xfrm>
            <a:off x="3068385" y="770019"/>
            <a:ext cx="1902995" cy="4572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语音合成与转换</a:t>
            </a:r>
          </a:p>
        </p:txBody>
      </p:sp>
      <p:sp>
        <p:nvSpPr>
          <p:cNvPr id="15" name="矩形: 圆角 14">
            <a:extLst>
              <a:ext uri="{FF2B5EF4-FFF2-40B4-BE49-F238E27FC236}">
                <a16:creationId xmlns:a16="http://schemas.microsoft.com/office/drawing/2014/main" id="{49686FC8-2F8D-4C5B-B22F-5BEBED4437C7}"/>
              </a:ext>
            </a:extLst>
          </p:cNvPr>
          <p:cNvSpPr/>
          <p:nvPr/>
        </p:nvSpPr>
        <p:spPr>
          <a:xfrm>
            <a:off x="5108741" y="770019"/>
            <a:ext cx="1215189"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语音隐藏</a:t>
            </a:r>
          </a:p>
        </p:txBody>
      </p:sp>
      <p:sp>
        <p:nvSpPr>
          <p:cNvPr id="17" name="矩形: 圆角 16">
            <a:extLst>
              <a:ext uri="{FF2B5EF4-FFF2-40B4-BE49-F238E27FC236}">
                <a16:creationId xmlns:a16="http://schemas.microsoft.com/office/drawing/2014/main" id="{CBA8EA33-D56C-4676-9FB8-1A56335F40A1}"/>
              </a:ext>
            </a:extLst>
          </p:cNvPr>
          <p:cNvSpPr/>
          <p:nvPr/>
        </p:nvSpPr>
        <p:spPr>
          <a:xfrm>
            <a:off x="6461291" y="770019"/>
            <a:ext cx="1215189"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语音识别</a:t>
            </a:r>
          </a:p>
        </p:txBody>
      </p:sp>
      <p:sp>
        <p:nvSpPr>
          <p:cNvPr id="19" name="矩形: 圆角 18">
            <a:extLst>
              <a:ext uri="{FF2B5EF4-FFF2-40B4-BE49-F238E27FC236}">
                <a16:creationId xmlns:a16="http://schemas.microsoft.com/office/drawing/2014/main" id="{D3DFD20E-AE40-42E6-8B59-61C6C15C1EB1}"/>
              </a:ext>
            </a:extLst>
          </p:cNvPr>
          <p:cNvSpPr/>
          <p:nvPr/>
        </p:nvSpPr>
        <p:spPr>
          <a:xfrm>
            <a:off x="7813841" y="753977"/>
            <a:ext cx="1416718"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说话人识别</a:t>
            </a:r>
          </a:p>
        </p:txBody>
      </p:sp>
      <p:sp>
        <p:nvSpPr>
          <p:cNvPr id="23" name="矩形: 圆角 22">
            <a:extLst>
              <a:ext uri="{FF2B5EF4-FFF2-40B4-BE49-F238E27FC236}">
                <a16:creationId xmlns:a16="http://schemas.microsoft.com/office/drawing/2014/main" id="{0D0DE2B5-21B8-476B-B623-A2C8E1F5EDCF}"/>
              </a:ext>
            </a:extLst>
          </p:cNvPr>
          <p:cNvSpPr/>
          <p:nvPr/>
        </p:nvSpPr>
        <p:spPr>
          <a:xfrm>
            <a:off x="9367920" y="770019"/>
            <a:ext cx="1215189"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声源定位</a:t>
            </a:r>
          </a:p>
        </p:txBody>
      </p:sp>
      <p:sp>
        <p:nvSpPr>
          <p:cNvPr id="25" name="矩形: 圆角 24">
            <a:extLst>
              <a:ext uri="{FF2B5EF4-FFF2-40B4-BE49-F238E27FC236}">
                <a16:creationId xmlns:a16="http://schemas.microsoft.com/office/drawing/2014/main" id="{F7078E4F-4741-4EB4-9F42-A9ADA36B356A}"/>
              </a:ext>
            </a:extLst>
          </p:cNvPr>
          <p:cNvSpPr/>
          <p:nvPr/>
        </p:nvSpPr>
        <p:spPr>
          <a:xfrm>
            <a:off x="10720470" y="770019"/>
            <a:ext cx="1215189"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情感识别</a:t>
            </a:r>
          </a:p>
        </p:txBody>
      </p:sp>
    </p:spTree>
    <p:extLst>
      <p:ext uri="{BB962C8B-B14F-4D97-AF65-F5344CB8AC3E}">
        <p14:creationId xmlns:p14="http://schemas.microsoft.com/office/powerpoint/2010/main" val="9676062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7">
            <a:extLst>
              <a:ext uri="{FF2B5EF4-FFF2-40B4-BE49-F238E27FC236}">
                <a16:creationId xmlns:a16="http://schemas.microsoft.com/office/drawing/2014/main" id="{13B6857F-4F31-49EA-8166-2285980CD464}"/>
              </a:ext>
            </a:extLst>
          </p:cNvPr>
          <p:cNvSpPr>
            <a:spLocks noGrp="1"/>
          </p:cNvSpPr>
          <p:nvPr>
            <p:ph sz="quarter" idx="15"/>
          </p:nvPr>
        </p:nvSpPr>
        <p:spPr>
          <a:xfrm>
            <a:off x="609600" y="1443789"/>
            <a:ext cx="10833100" cy="4090738"/>
          </a:xfrm>
        </p:spPr>
        <p:txBody>
          <a:bodyPr>
            <a:normAutofit/>
          </a:bodyPr>
          <a:lstStyle/>
          <a:p>
            <a:r>
              <a:rPr lang="zh-CN" altLang="en-US" sz="2800" dirty="0"/>
              <a:t>语音隐藏技术是指将特定的信息嵌入到数字化的数字化的语音中</a:t>
            </a:r>
            <a:endParaRPr lang="en-US" altLang="zh-CN" sz="2800" dirty="0"/>
          </a:p>
          <a:p>
            <a:r>
              <a:rPr lang="zh-CN" altLang="en-US" sz="2800" dirty="0"/>
              <a:t>典型的数字语音信息隐藏技术主要有五种类型</a:t>
            </a:r>
            <a:endParaRPr lang="en-US" altLang="zh-CN" sz="2800" dirty="0"/>
          </a:p>
          <a:p>
            <a:pPr lvl="1"/>
            <a:r>
              <a:rPr lang="zh-CN" altLang="en-US" sz="2400" dirty="0"/>
              <a:t>回声隐藏算法</a:t>
            </a:r>
            <a:endParaRPr lang="en-US" altLang="zh-CN" sz="2400" dirty="0"/>
          </a:p>
          <a:p>
            <a:pPr lvl="1"/>
            <a:r>
              <a:rPr lang="zh-CN" altLang="en-US" sz="2400" dirty="0"/>
              <a:t>相位编码算法</a:t>
            </a:r>
            <a:endParaRPr lang="en-US" altLang="zh-CN" sz="2400" dirty="0"/>
          </a:p>
          <a:p>
            <a:pPr lvl="1"/>
            <a:r>
              <a:rPr lang="zh-CN" altLang="en-US" sz="2400" dirty="0"/>
              <a:t>扩频算法</a:t>
            </a:r>
            <a:endParaRPr lang="en-US" altLang="zh-CN" sz="2400" dirty="0"/>
          </a:p>
          <a:p>
            <a:pPr lvl="1"/>
            <a:r>
              <a:rPr lang="en-US" altLang="zh-CN" sz="2400" dirty="0"/>
              <a:t>Patchwork</a:t>
            </a:r>
            <a:r>
              <a:rPr lang="zh-CN" altLang="en-US" sz="2400" dirty="0"/>
              <a:t>算法</a:t>
            </a:r>
            <a:endParaRPr lang="en-US" altLang="zh-CN" sz="2400" dirty="0"/>
          </a:p>
          <a:p>
            <a:pPr lvl="1"/>
            <a:r>
              <a:rPr lang="zh-CN" altLang="en-US" sz="2400" dirty="0"/>
              <a:t>标量量化算法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语音信号分析技术的应用</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sp>
        <p:nvSpPr>
          <p:cNvPr id="9" name="矩形: 圆角 8">
            <a:extLst>
              <a:ext uri="{FF2B5EF4-FFF2-40B4-BE49-F238E27FC236}">
                <a16:creationId xmlns:a16="http://schemas.microsoft.com/office/drawing/2014/main" id="{E8121CAF-3EAA-48E4-B8F8-8451A8FCD963}"/>
              </a:ext>
            </a:extLst>
          </p:cNvPr>
          <p:cNvSpPr/>
          <p:nvPr/>
        </p:nvSpPr>
        <p:spPr>
          <a:xfrm>
            <a:off x="363285" y="770019"/>
            <a:ext cx="121518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语音增强</a:t>
            </a:r>
          </a:p>
        </p:txBody>
      </p:sp>
      <p:sp>
        <p:nvSpPr>
          <p:cNvPr id="11" name="矩形: 圆角 10">
            <a:extLst>
              <a:ext uri="{FF2B5EF4-FFF2-40B4-BE49-F238E27FC236}">
                <a16:creationId xmlns:a16="http://schemas.microsoft.com/office/drawing/2014/main" id="{2447A5DD-6FAD-427B-A3CD-79C3C08D7794}"/>
              </a:ext>
            </a:extLst>
          </p:cNvPr>
          <p:cNvSpPr/>
          <p:nvPr/>
        </p:nvSpPr>
        <p:spPr>
          <a:xfrm>
            <a:off x="1715835" y="770019"/>
            <a:ext cx="121518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语音编码</a:t>
            </a:r>
          </a:p>
        </p:txBody>
      </p:sp>
      <p:sp>
        <p:nvSpPr>
          <p:cNvPr id="13" name="矩形: 圆角 12">
            <a:extLst>
              <a:ext uri="{FF2B5EF4-FFF2-40B4-BE49-F238E27FC236}">
                <a16:creationId xmlns:a16="http://schemas.microsoft.com/office/drawing/2014/main" id="{27BC22CF-180E-4C57-A209-D53FC2B3A72F}"/>
              </a:ext>
            </a:extLst>
          </p:cNvPr>
          <p:cNvSpPr/>
          <p:nvPr/>
        </p:nvSpPr>
        <p:spPr>
          <a:xfrm>
            <a:off x="3068385" y="770019"/>
            <a:ext cx="1902995"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语音合成与转换</a:t>
            </a:r>
          </a:p>
        </p:txBody>
      </p:sp>
      <p:sp>
        <p:nvSpPr>
          <p:cNvPr id="15" name="矩形: 圆角 14">
            <a:extLst>
              <a:ext uri="{FF2B5EF4-FFF2-40B4-BE49-F238E27FC236}">
                <a16:creationId xmlns:a16="http://schemas.microsoft.com/office/drawing/2014/main" id="{49686FC8-2F8D-4C5B-B22F-5BEBED4437C7}"/>
              </a:ext>
            </a:extLst>
          </p:cNvPr>
          <p:cNvSpPr/>
          <p:nvPr/>
        </p:nvSpPr>
        <p:spPr>
          <a:xfrm>
            <a:off x="5108741" y="770019"/>
            <a:ext cx="1215189" cy="4572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语音隐藏</a:t>
            </a:r>
          </a:p>
        </p:txBody>
      </p:sp>
      <p:sp>
        <p:nvSpPr>
          <p:cNvPr id="17" name="矩形: 圆角 16">
            <a:extLst>
              <a:ext uri="{FF2B5EF4-FFF2-40B4-BE49-F238E27FC236}">
                <a16:creationId xmlns:a16="http://schemas.microsoft.com/office/drawing/2014/main" id="{CBA8EA33-D56C-4676-9FB8-1A56335F40A1}"/>
              </a:ext>
            </a:extLst>
          </p:cNvPr>
          <p:cNvSpPr/>
          <p:nvPr/>
        </p:nvSpPr>
        <p:spPr>
          <a:xfrm>
            <a:off x="6461291" y="770019"/>
            <a:ext cx="1215189"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语音识别</a:t>
            </a:r>
          </a:p>
        </p:txBody>
      </p:sp>
      <p:sp>
        <p:nvSpPr>
          <p:cNvPr id="19" name="矩形: 圆角 18">
            <a:extLst>
              <a:ext uri="{FF2B5EF4-FFF2-40B4-BE49-F238E27FC236}">
                <a16:creationId xmlns:a16="http://schemas.microsoft.com/office/drawing/2014/main" id="{D3DFD20E-AE40-42E6-8B59-61C6C15C1EB1}"/>
              </a:ext>
            </a:extLst>
          </p:cNvPr>
          <p:cNvSpPr/>
          <p:nvPr/>
        </p:nvSpPr>
        <p:spPr>
          <a:xfrm>
            <a:off x="7813841" y="753977"/>
            <a:ext cx="1416718"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说话人识别</a:t>
            </a:r>
          </a:p>
        </p:txBody>
      </p:sp>
      <p:sp>
        <p:nvSpPr>
          <p:cNvPr id="23" name="矩形: 圆角 22">
            <a:extLst>
              <a:ext uri="{FF2B5EF4-FFF2-40B4-BE49-F238E27FC236}">
                <a16:creationId xmlns:a16="http://schemas.microsoft.com/office/drawing/2014/main" id="{0D0DE2B5-21B8-476B-B623-A2C8E1F5EDCF}"/>
              </a:ext>
            </a:extLst>
          </p:cNvPr>
          <p:cNvSpPr/>
          <p:nvPr/>
        </p:nvSpPr>
        <p:spPr>
          <a:xfrm>
            <a:off x="9367920" y="770019"/>
            <a:ext cx="1215189"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声源定位</a:t>
            </a:r>
          </a:p>
        </p:txBody>
      </p:sp>
      <p:sp>
        <p:nvSpPr>
          <p:cNvPr id="25" name="矩形: 圆角 24">
            <a:extLst>
              <a:ext uri="{FF2B5EF4-FFF2-40B4-BE49-F238E27FC236}">
                <a16:creationId xmlns:a16="http://schemas.microsoft.com/office/drawing/2014/main" id="{F7078E4F-4741-4EB4-9F42-A9ADA36B356A}"/>
              </a:ext>
            </a:extLst>
          </p:cNvPr>
          <p:cNvSpPr/>
          <p:nvPr/>
        </p:nvSpPr>
        <p:spPr>
          <a:xfrm>
            <a:off x="10720470" y="770019"/>
            <a:ext cx="1215189"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情感识别</a:t>
            </a:r>
          </a:p>
        </p:txBody>
      </p:sp>
    </p:spTree>
    <p:extLst>
      <p:ext uri="{BB962C8B-B14F-4D97-AF65-F5344CB8AC3E}">
        <p14:creationId xmlns:p14="http://schemas.microsoft.com/office/powerpoint/2010/main" val="15968557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7">
            <a:extLst>
              <a:ext uri="{FF2B5EF4-FFF2-40B4-BE49-F238E27FC236}">
                <a16:creationId xmlns:a16="http://schemas.microsoft.com/office/drawing/2014/main" id="{13B6857F-4F31-49EA-8166-2285980CD464}"/>
              </a:ext>
            </a:extLst>
          </p:cNvPr>
          <p:cNvSpPr>
            <a:spLocks noGrp="1"/>
          </p:cNvSpPr>
          <p:nvPr>
            <p:ph sz="quarter" idx="15"/>
          </p:nvPr>
        </p:nvSpPr>
        <p:spPr>
          <a:xfrm>
            <a:off x="609600" y="1443789"/>
            <a:ext cx="10833100" cy="4090738"/>
          </a:xfrm>
        </p:spPr>
        <p:txBody>
          <a:bodyPr>
            <a:normAutofit/>
          </a:bodyPr>
          <a:lstStyle/>
          <a:p>
            <a:r>
              <a:rPr lang="zh-CN" altLang="en-US" sz="2800" dirty="0"/>
              <a:t>语音识别方法主要是模式匹配法</a:t>
            </a:r>
            <a:endParaRPr lang="en-US" altLang="zh-CN" sz="2800" dirty="0"/>
          </a:p>
          <a:p>
            <a:r>
              <a:rPr lang="zh-CN" altLang="en-US" sz="2800" dirty="0"/>
              <a:t>在训练阶段，用户将词汇表中的每一词依次说一遍，并且将其特征矢量作为模板存入模板库</a:t>
            </a:r>
            <a:endParaRPr lang="en-US" altLang="zh-CN" sz="2800" dirty="0"/>
          </a:p>
          <a:p>
            <a:r>
              <a:rPr lang="zh-CN" altLang="en-US" sz="2800" dirty="0"/>
              <a:t>在识别阶段，将输入语音的特征矢量依次与模板库中的每个模板进行相似度比较，将相似度最高者作为识别结果输出</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语音信号分析技术的应用</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sp>
        <p:nvSpPr>
          <p:cNvPr id="9" name="矩形: 圆角 8">
            <a:extLst>
              <a:ext uri="{FF2B5EF4-FFF2-40B4-BE49-F238E27FC236}">
                <a16:creationId xmlns:a16="http://schemas.microsoft.com/office/drawing/2014/main" id="{E8121CAF-3EAA-48E4-B8F8-8451A8FCD963}"/>
              </a:ext>
            </a:extLst>
          </p:cNvPr>
          <p:cNvSpPr/>
          <p:nvPr/>
        </p:nvSpPr>
        <p:spPr>
          <a:xfrm>
            <a:off x="363285" y="770019"/>
            <a:ext cx="121518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语音增强</a:t>
            </a:r>
          </a:p>
        </p:txBody>
      </p:sp>
      <p:sp>
        <p:nvSpPr>
          <p:cNvPr id="11" name="矩形: 圆角 10">
            <a:extLst>
              <a:ext uri="{FF2B5EF4-FFF2-40B4-BE49-F238E27FC236}">
                <a16:creationId xmlns:a16="http://schemas.microsoft.com/office/drawing/2014/main" id="{2447A5DD-6FAD-427B-A3CD-79C3C08D7794}"/>
              </a:ext>
            </a:extLst>
          </p:cNvPr>
          <p:cNvSpPr/>
          <p:nvPr/>
        </p:nvSpPr>
        <p:spPr>
          <a:xfrm>
            <a:off x="1715835" y="770019"/>
            <a:ext cx="121518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语音编码</a:t>
            </a:r>
          </a:p>
        </p:txBody>
      </p:sp>
      <p:sp>
        <p:nvSpPr>
          <p:cNvPr id="13" name="矩形: 圆角 12">
            <a:extLst>
              <a:ext uri="{FF2B5EF4-FFF2-40B4-BE49-F238E27FC236}">
                <a16:creationId xmlns:a16="http://schemas.microsoft.com/office/drawing/2014/main" id="{27BC22CF-180E-4C57-A209-D53FC2B3A72F}"/>
              </a:ext>
            </a:extLst>
          </p:cNvPr>
          <p:cNvSpPr/>
          <p:nvPr/>
        </p:nvSpPr>
        <p:spPr>
          <a:xfrm>
            <a:off x="3068385" y="770019"/>
            <a:ext cx="1902995"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语音合成与转换</a:t>
            </a:r>
          </a:p>
        </p:txBody>
      </p:sp>
      <p:sp>
        <p:nvSpPr>
          <p:cNvPr id="15" name="矩形: 圆角 14">
            <a:extLst>
              <a:ext uri="{FF2B5EF4-FFF2-40B4-BE49-F238E27FC236}">
                <a16:creationId xmlns:a16="http://schemas.microsoft.com/office/drawing/2014/main" id="{49686FC8-2F8D-4C5B-B22F-5BEBED4437C7}"/>
              </a:ext>
            </a:extLst>
          </p:cNvPr>
          <p:cNvSpPr/>
          <p:nvPr/>
        </p:nvSpPr>
        <p:spPr>
          <a:xfrm>
            <a:off x="5108741" y="770019"/>
            <a:ext cx="121518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语音隐藏</a:t>
            </a:r>
          </a:p>
        </p:txBody>
      </p:sp>
      <p:sp>
        <p:nvSpPr>
          <p:cNvPr id="17" name="矩形: 圆角 16">
            <a:extLst>
              <a:ext uri="{FF2B5EF4-FFF2-40B4-BE49-F238E27FC236}">
                <a16:creationId xmlns:a16="http://schemas.microsoft.com/office/drawing/2014/main" id="{CBA8EA33-D56C-4676-9FB8-1A56335F40A1}"/>
              </a:ext>
            </a:extLst>
          </p:cNvPr>
          <p:cNvSpPr/>
          <p:nvPr/>
        </p:nvSpPr>
        <p:spPr>
          <a:xfrm>
            <a:off x="6461291" y="770019"/>
            <a:ext cx="1215189" cy="4572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语音识别</a:t>
            </a:r>
          </a:p>
        </p:txBody>
      </p:sp>
      <p:sp>
        <p:nvSpPr>
          <p:cNvPr id="19" name="矩形: 圆角 18">
            <a:extLst>
              <a:ext uri="{FF2B5EF4-FFF2-40B4-BE49-F238E27FC236}">
                <a16:creationId xmlns:a16="http://schemas.microsoft.com/office/drawing/2014/main" id="{D3DFD20E-AE40-42E6-8B59-61C6C15C1EB1}"/>
              </a:ext>
            </a:extLst>
          </p:cNvPr>
          <p:cNvSpPr/>
          <p:nvPr/>
        </p:nvSpPr>
        <p:spPr>
          <a:xfrm>
            <a:off x="7813841" y="753977"/>
            <a:ext cx="1416718"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说话人识别</a:t>
            </a:r>
          </a:p>
        </p:txBody>
      </p:sp>
      <p:sp>
        <p:nvSpPr>
          <p:cNvPr id="23" name="矩形: 圆角 22">
            <a:extLst>
              <a:ext uri="{FF2B5EF4-FFF2-40B4-BE49-F238E27FC236}">
                <a16:creationId xmlns:a16="http://schemas.microsoft.com/office/drawing/2014/main" id="{0D0DE2B5-21B8-476B-B623-A2C8E1F5EDCF}"/>
              </a:ext>
            </a:extLst>
          </p:cNvPr>
          <p:cNvSpPr/>
          <p:nvPr/>
        </p:nvSpPr>
        <p:spPr>
          <a:xfrm>
            <a:off x="9367920" y="770019"/>
            <a:ext cx="1215189"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声源定位</a:t>
            </a:r>
          </a:p>
        </p:txBody>
      </p:sp>
      <p:sp>
        <p:nvSpPr>
          <p:cNvPr id="25" name="矩形: 圆角 24">
            <a:extLst>
              <a:ext uri="{FF2B5EF4-FFF2-40B4-BE49-F238E27FC236}">
                <a16:creationId xmlns:a16="http://schemas.microsoft.com/office/drawing/2014/main" id="{F7078E4F-4741-4EB4-9F42-A9ADA36B356A}"/>
              </a:ext>
            </a:extLst>
          </p:cNvPr>
          <p:cNvSpPr/>
          <p:nvPr/>
        </p:nvSpPr>
        <p:spPr>
          <a:xfrm>
            <a:off x="10720470" y="770019"/>
            <a:ext cx="1215189"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情感识别</a:t>
            </a:r>
          </a:p>
        </p:txBody>
      </p:sp>
    </p:spTree>
    <p:extLst>
      <p:ext uri="{BB962C8B-B14F-4D97-AF65-F5344CB8AC3E}">
        <p14:creationId xmlns:p14="http://schemas.microsoft.com/office/powerpoint/2010/main" val="6196864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7">
            <a:extLst>
              <a:ext uri="{FF2B5EF4-FFF2-40B4-BE49-F238E27FC236}">
                <a16:creationId xmlns:a16="http://schemas.microsoft.com/office/drawing/2014/main" id="{13B6857F-4F31-49EA-8166-2285980CD464}"/>
              </a:ext>
            </a:extLst>
          </p:cNvPr>
          <p:cNvSpPr>
            <a:spLocks noGrp="1"/>
          </p:cNvSpPr>
          <p:nvPr>
            <p:ph sz="quarter" idx="15"/>
          </p:nvPr>
        </p:nvSpPr>
        <p:spPr>
          <a:xfrm>
            <a:off x="609600" y="1443789"/>
            <a:ext cx="10833100" cy="4090738"/>
          </a:xfrm>
        </p:spPr>
        <p:txBody>
          <a:bodyPr>
            <a:normAutofit fontScale="85000" lnSpcReduction="20000"/>
          </a:bodyPr>
          <a:lstStyle/>
          <a:p>
            <a:r>
              <a:rPr lang="zh-CN" altLang="en-US" sz="2800" dirty="0"/>
              <a:t>通过对说话人语音信号的分析处理，自动确认是别人是否在所记录的话者集合中，以及进一步确认说话人是谁</a:t>
            </a:r>
            <a:endParaRPr lang="en-US" altLang="zh-CN" sz="2800" dirty="0"/>
          </a:p>
          <a:p>
            <a:r>
              <a:rPr lang="zh-CN" altLang="en-US" sz="2800" dirty="0"/>
              <a:t>识别对象的不同，还可将说话人识别分为</a:t>
            </a:r>
            <a:r>
              <a:rPr lang="en-US" altLang="zh-CN" sz="2800" dirty="0"/>
              <a:t>3</a:t>
            </a:r>
            <a:r>
              <a:rPr lang="zh-CN" altLang="en-US" sz="2800" dirty="0"/>
              <a:t>类</a:t>
            </a:r>
            <a:endParaRPr lang="en-US" altLang="zh-CN" sz="2800" dirty="0"/>
          </a:p>
          <a:p>
            <a:pPr lvl="1"/>
            <a:r>
              <a:rPr lang="zh-CN" altLang="en-US" sz="2400" dirty="0"/>
              <a:t>文本有关</a:t>
            </a:r>
            <a:endParaRPr lang="en-US" altLang="zh-CN" sz="2400" dirty="0"/>
          </a:p>
          <a:p>
            <a:pPr lvl="1"/>
            <a:r>
              <a:rPr lang="zh-CN" altLang="en-US" sz="2400" dirty="0"/>
              <a:t>文本无关</a:t>
            </a:r>
            <a:endParaRPr lang="en-US" altLang="zh-CN" sz="2400" dirty="0"/>
          </a:p>
          <a:p>
            <a:pPr lvl="1"/>
            <a:r>
              <a:rPr lang="zh-CN" altLang="en-US" sz="2400" dirty="0"/>
              <a:t>文本提示型</a:t>
            </a:r>
            <a:endParaRPr lang="en-US" altLang="zh-CN" sz="2400" dirty="0"/>
          </a:p>
          <a:p>
            <a:r>
              <a:rPr lang="zh-CN" altLang="en-US" sz="2800" dirty="0"/>
              <a:t>目前实现方法可分为</a:t>
            </a:r>
            <a:r>
              <a:rPr lang="en-US" altLang="zh-CN" sz="2800" dirty="0"/>
              <a:t>3</a:t>
            </a:r>
            <a:r>
              <a:rPr lang="zh-CN" altLang="en-US" sz="2800" dirty="0"/>
              <a:t>类</a:t>
            </a:r>
            <a:endParaRPr lang="en-US" altLang="zh-CN" sz="2800" dirty="0"/>
          </a:p>
          <a:p>
            <a:pPr lvl="1"/>
            <a:r>
              <a:rPr lang="zh-CN" altLang="en-US" sz="2400" dirty="0"/>
              <a:t>模版匹配法</a:t>
            </a:r>
            <a:endParaRPr lang="en-US" altLang="zh-CN" sz="2400" dirty="0"/>
          </a:p>
          <a:p>
            <a:pPr lvl="1"/>
            <a:r>
              <a:rPr lang="zh-CN" altLang="en-US" sz="2400" dirty="0"/>
              <a:t>概率模型法</a:t>
            </a:r>
            <a:endParaRPr lang="en-US" altLang="zh-CN" sz="2400" dirty="0"/>
          </a:p>
          <a:p>
            <a:pPr lvl="1"/>
            <a:r>
              <a:rPr lang="zh-CN" altLang="en-US" sz="2400" dirty="0"/>
              <a:t>人工神经网络方法。</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语音信号分析技术的应用</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sp>
        <p:nvSpPr>
          <p:cNvPr id="9" name="矩形: 圆角 8">
            <a:extLst>
              <a:ext uri="{FF2B5EF4-FFF2-40B4-BE49-F238E27FC236}">
                <a16:creationId xmlns:a16="http://schemas.microsoft.com/office/drawing/2014/main" id="{E8121CAF-3EAA-48E4-B8F8-8451A8FCD963}"/>
              </a:ext>
            </a:extLst>
          </p:cNvPr>
          <p:cNvSpPr/>
          <p:nvPr/>
        </p:nvSpPr>
        <p:spPr>
          <a:xfrm>
            <a:off x="363285" y="770019"/>
            <a:ext cx="121518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语音增强</a:t>
            </a:r>
          </a:p>
        </p:txBody>
      </p:sp>
      <p:sp>
        <p:nvSpPr>
          <p:cNvPr id="11" name="矩形: 圆角 10">
            <a:extLst>
              <a:ext uri="{FF2B5EF4-FFF2-40B4-BE49-F238E27FC236}">
                <a16:creationId xmlns:a16="http://schemas.microsoft.com/office/drawing/2014/main" id="{2447A5DD-6FAD-427B-A3CD-79C3C08D7794}"/>
              </a:ext>
            </a:extLst>
          </p:cNvPr>
          <p:cNvSpPr/>
          <p:nvPr/>
        </p:nvSpPr>
        <p:spPr>
          <a:xfrm>
            <a:off x="1715835" y="770019"/>
            <a:ext cx="121518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语音编码</a:t>
            </a:r>
          </a:p>
        </p:txBody>
      </p:sp>
      <p:sp>
        <p:nvSpPr>
          <p:cNvPr id="13" name="矩形: 圆角 12">
            <a:extLst>
              <a:ext uri="{FF2B5EF4-FFF2-40B4-BE49-F238E27FC236}">
                <a16:creationId xmlns:a16="http://schemas.microsoft.com/office/drawing/2014/main" id="{27BC22CF-180E-4C57-A209-D53FC2B3A72F}"/>
              </a:ext>
            </a:extLst>
          </p:cNvPr>
          <p:cNvSpPr/>
          <p:nvPr/>
        </p:nvSpPr>
        <p:spPr>
          <a:xfrm>
            <a:off x="3068385" y="770019"/>
            <a:ext cx="1902995"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语音合成与转换</a:t>
            </a:r>
          </a:p>
        </p:txBody>
      </p:sp>
      <p:sp>
        <p:nvSpPr>
          <p:cNvPr id="15" name="矩形: 圆角 14">
            <a:extLst>
              <a:ext uri="{FF2B5EF4-FFF2-40B4-BE49-F238E27FC236}">
                <a16:creationId xmlns:a16="http://schemas.microsoft.com/office/drawing/2014/main" id="{49686FC8-2F8D-4C5B-B22F-5BEBED4437C7}"/>
              </a:ext>
            </a:extLst>
          </p:cNvPr>
          <p:cNvSpPr/>
          <p:nvPr/>
        </p:nvSpPr>
        <p:spPr>
          <a:xfrm>
            <a:off x="5108741" y="770019"/>
            <a:ext cx="121518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语音隐藏</a:t>
            </a:r>
          </a:p>
        </p:txBody>
      </p:sp>
      <p:sp>
        <p:nvSpPr>
          <p:cNvPr id="17" name="矩形: 圆角 16">
            <a:extLst>
              <a:ext uri="{FF2B5EF4-FFF2-40B4-BE49-F238E27FC236}">
                <a16:creationId xmlns:a16="http://schemas.microsoft.com/office/drawing/2014/main" id="{CBA8EA33-D56C-4676-9FB8-1A56335F40A1}"/>
              </a:ext>
            </a:extLst>
          </p:cNvPr>
          <p:cNvSpPr/>
          <p:nvPr/>
        </p:nvSpPr>
        <p:spPr>
          <a:xfrm>
            <a:off x="6461291" y="770019"/>
            <a:ext cx="121518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语音识别</a:t>
            </a:r>
          </a:p>
        </p:txBody>
      </p:sp>
      <p:sp>
        <p:nvSpPr>
          <p:cNvPr id="19" name="矩形: 圆角 18">
            <a:extLst>
              <a:ext uri="{FF2B5EF4-FFF2-40B4-BE49-F238E27FC236}">
                <a16:creationId xmlns:a16="http://schemas.microsoft.com/office/drawing/2014/main" id="{D3DFD20E-AE40-42E6-8B59-61C6C15C1EB1}"/>
              </a:ext>
            </a:extLst>
          </p:cNvPr>
          <p:cNvSpPr/>
          <p:nvPr/>
        </p:nvSpPr>
        <p:spPr>
          <a:xfrm>
            <a:off x="7813841" y="753977"/>
            <a:ext cx="1416718" cy="4572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说话人识别</a:t>
            </a:r>
          </a:p>
        </p:txBody>
      </p:sp>
      <p:sp>
        <p:nvSpPr>
          <p:cNvPr id="23" name="矩形: 圆角 22">
            <a:extLst>
              <a:ext uri="{FF2B5EF4-FFF2-40B4-BE49-F238E27FC236}">
                <a16:creationId xmlns:a16="http://schemas.microsoft.com/office/drawing/2014/main" id="{0D0DE2B5-21B8-476B-B623-A2C8E1F5EDCF}"/>
              </a:ext>
            </a:extLst>
          </p:cNvPr>
          <p:cNvSpPr/>
          <p:nvPr/>
        </p:nvSpPr>
        <p:spPr>
          <a:xfrm>
            <a:off x="9367920" y="770019"/>
            <a:ext cx="1215189"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声源定位</a:t>
            </a:r>
          </a:p>
        </p:txBody>
      </p:sp>
      <p:sp>
        <p:nvSpPr>
          <p:cNvPr id="25" name="矩形: 圆角 24">
            <a:extLst>
              <a:ext uri="{FF2B5EF4-FFF2-40B4-BE49-F238E27FC236}">
                <a16:creationId xmlns:a16="http://schemas.microsoft.com/office/drawing/2014/main" id="{F7078E4F-4741-4EB4-9F42-A9ADA36B356A}"/>
              </a:ext>
            </a:extLst>
          </p:cNvPr>
          <p:cNvSpPr/>
          <p:nvPr/>
        </p:nvSpPr>
        <p:spPr>
          <a:xfrm>
            <a:off x="10720470" y="770019"/>
            <a:ext cx="1215189"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情感识别</a:t>
            </a:r>
          </a:p>
        </p:txBody>
      </p:sp>
    </p:spTree>
    <p:extLst>
      <p:ext uri="{BB962C8B-B14F-4D97-AF65-F5344CB8AC3E}">
        <p14:creationId xmlns:p14="http://schemas.microsoft.com/office/powerpoint/2010/main" val="32863787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7">
            <a:extLst>
              <a:ext uri="{FF2B5EF4-FFF2-40B4-BE49-F238E27FC236}">
                <a16:creationId xmlns:a16="http://schemas.microsoft.com/office/drawing/2014/main" id="{13B6857F-4F31-49EA-8166-2285980CD464}"/>
              </a:ext>
            </a:extLst>
          </p:cNvPr>
          <p:cNvSpPr>
            <a:spLocks noGrp="1"/>
          </p:cNvSpPr>
          <p:nvPr>
            <p:ph sz="quarter" idx="15"/>
          </p:nvPr>
        </p:nvSpPr>
        <p:spPr>
          <a:xfrm>
            <a:off x="609600" y="1443789"/>
            <a:ext cx="10833100" cy="4090738"/>
          </a:xfrm>
        </p:spPr>
        <p:txBody>
          <a:bodyPr>
            <a:normAutofit/>
          </a:bodyPr>
          <a:lstStyle/>
          <a:p>
            <a:r>
              <a:rPr lang="zh-CN" altLang="en-US" sz="2800" dirty="0"/>
              <a:t>声源定位技术研究目标主要是研究系统接收到的语音信号相对于接收传感器是来自什么方向和什么距离的，即方向估计和距离估计</a:t>
            </a:r>
            <a:endParaRPr lang="en-US" altLang="zh-CN" sz="2800" dirty="0"/>
          </a:p>
          <a:p>
            <a:r>
              <a:rPr lang="zh-CN" altLang="en-US" sz="2800" dirty="0"/>
              <a:t>声源定位技术分为</a:t>
            </a:r>
            <a:endParaRPr lang="en-US" altLang="zh-CN" sz="2800" dirty="0"/>
          </a:p>
          <a:p>
            <a:pPr lvl="1"/>
            <a:r>
              <a:rPr lang="zh-CN" altLang="en-US" sz="2400" dirty="0"/>
              <a:t>基于最大输出功率的可控波束形成法</a:t>
            </a:r>
            <a:endParaRPr lang="en-US" altLang="zh-CN" sz="2400" dirty="0"/>
          </a:p>
          <a:p>
            <a:pPr lvl="1"/>
            <a:r>
              <a:rPr lang="zh-CN" altLang="en-US" sz="2400" dirty="0"/>
              <a:t>高分辨率谱估计法</a:t>
            </a:r>
            <a:endParaRPr lang="en-US" altLang="zh-CN" sz="2400" dirty="0"/>
          </a:p>
          <a:p>
            <a:pPr lvl="1"/>
            <a:r>
              <a:rPr lang="zh-CN" altLang="en-US" sz="2400" dirty="0"/>
              <a:t>到达时间差的声源定位法</a:t>
            </a:r>
            <a:endParaRPr lang="zh-CN" altLang="en-US" sz="2000"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语音信号分析技术的应用</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sp>
        <p:nvSpPr>
          <p:cNvPr id="9" name="矩形: 圆角 8">
            <a:extLst>
              <a:ext uri="{FF2B5EF4-FFF2-40B4-BE49-F238E27FC236}">
                <a16:creationId xmlns:a16="http://schemas.microsoft.com/office/drawing/2014/main" id="{E8121CAF-3EAA-48E4-B8F8-8451A8FCD963}"/>
              </a:ext>
            </a:extLst>
          </p:cNvPr>
          <p:cNvSpPr/>
          <p:nvPr/>
        </p:nvSpPr>
        <p:spPr>
          <a:xfrm>
            <a:off x="363285" y="770019"/>
            <a:ext cx="121518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语音增强</a:t>
            </a:r>
          </a:p>
        </p:txBody>
      </p:sp>
      <p:sp>
        <p:nvSpPr>
          <p:cNvPr id="11" name="矩形: 圆角 10">
            <a:extLst>
              <a:ext uri="{FF2B5EF4-FFF2-40B4-BE49-F238E27FC236}">
                <a16:creationId xmlns:a16="http://schemas.microsoft.com/office/drawing/2014/main" id="{2447A5DD-6FAD-427B-A3CD-79C3C08D7794}"/>
              </a:ext>
            </a:extLst>
          </p:cNvPr>
          <p:cNvSpPr/>
          <p:nvPr/>
        </p:nvSpPr>
        <p:spPr>
          <a:xfrm>
            <a:off x="1715835" y="770019"/>
            <a:ext cx="121518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语音编码</a:t>
            </a:r>
          </a:p>
        </p:txBody>
      </p:sp>
      <p:sp>
        <p:nvSpPr>
          <p:cNvPr id="13" name="矩形: 圆角 12">
            <a:extLst>
              <a:ext uri="{FF2B5EF4-FFF2-40B4-BE49-F238E27FC236}">
                <a16:creationId xmlns:a16="http://schemas.microsoft.com/office/drawing/2014/main" id="{27BC22CF-180E-4C57-A209-D53FC2B3A72F}"/>
              </a:ext>
            </a:extLst>
          </p:cNvPr>
          <p:cNvSpPr/>
          <p:nvPr/>
        </p:nvSpPr>
        <p:spPr>
          <a:xfrm>
            <a:off x="3068385" y="770019"/>
            <a:ext cx="1902995"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语音合成与转换</a:t>
            </a:r>
          </a:p>
        </p:txBody>
      </p:sp>
      <p:sp>
        <p:nvSpPr>
          <p:cNvPr id="15" name="矩形: 圆角 14">
            <a:extLst>
              <a:ext uri="{FF2B5EF4-FFF2-40B4-BE49-F238E27FC236}">
                <a16:creationId xmlns:a16="http://schemas.microsoft.com/office/drawing/2014/main" id="{49686FC8-2F8D-4C5B-B22F-5BEBED4437C7}"/>
              </a:ext>
            </a:extLst>
          </p:cNvPr>
          <p:cNvSpPr/>
          <p:nvPr/>
        </p:nvSpPr>
        <p:spPr>
          <a:xfrm>
            <a:off x="5108741" y="770019"/>
            <a:ext cx="121518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语音隐藏</a:t>
            </a:r>
          </a:p>
        </p:txBody>
      </p:sp>
      <p:sp>
        <p:nvSpPr>
          <p:cNvPr id="17" name="矩形: 圆角 16">
            <a:extLst>
              <a:ext uri="{FF2B5EF4-FFF2-40B4-BE49-F238E27FC236}">
                <a16:creationId xmlns:a16="http://schemas.microsoft.com/office/drawing/2014/main" id="{CBA8EA33-D56C-4676-9FB8-1A56335F40A1}"/>
              </a:ext>
            </a:extLst>
          </p:cNvPr>
          <p:cNvSpPr/>
          <p:nvPr/>
        </p:nvSpPr>
        <p:spPr>
          <a:xfrm>
            <a:off x="6461291" y="770019"/>
            <a:ext cx="121518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语音识别</a:t>
            </a:r>
          </a:p>
        </p:txBody>
      </p:sp>
      <p:sp>
        <p:nvSpPr>
          <p:cNvPr id="19" name="矩形: 圆角 18">
            <a:extLst>
              <a:ext uri="{FF2B5EF4-FFF2-40B4-BE49-F238E27FC236}">
                <a16:creationId xmlns:a16="http://schemas.microsoft.com/office/drawing/2014/main" id="{D3DFD20E-AE40-42E6-8B59-61C6C15C1EB1}"/>
              </a:ext>
            </a:extLst>
          </p:cNvPr>
          <p:cNvSpPr/>
          <p:nvPr/>
        </p:nvSpPr>
        <p:spPr>
          <a:xfrm>
            <a:off x="7813841" y="753977"/>
            <a:ext cx="1416718"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说话人识别</a:t>
            </a:r>
          </a:p>
        </p:txBody>
      </p:sp>
      <p:sp>
        <p:nvSpPr>
          <p:cNvPr id="23" name="矩形: 圆角 22">
            <a:extLst>
              <a:ext uri="{FF2B5EF4-FFF2-40B4-BE49-F238E27FC236}">
                <a16:creationId xmlns:a16="http://schemas.microsoft.com/office/drawing/2014/main" id="{0D0DE2B5-21B8-476B-B623-A2C8E1F5EDCF}"/>
              </a:ext>
            </a:extLst>
          </p:cNvPr>
          <p:cNvSpPr/>
          <p:nvPr/>
        </p:nvSpPr>
        <p:spPr>
          <a:xfrm>
            <a:off x="9367920" y="770019"/>
            <a:ext cx="1215189" cy="4572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声源定位</a:t>
            </a:r>
          </a:p>
        </p:txBody>
      </p:sp>
      <p:sp>
        <p:nvSpPr>
          <p:cNvPr id="25" name="矩形: 圆角 24">
            <a:extLst>
              <a:ext uri="{FF2B5EF4-FFF2-40B4-BE49-F238E27FC236}">
                <a16:creationId xmlns:a16="http://schemas.microsoft.com/office/drawing/2014/main" id="{F7078E4F-4741-4EB4-9F42-A9ADA36B356A}"/>
              </a:ext>
            </a:extLst>
          </p:cNvPr>
          <p:cNvSpPr/>
          <p:nvPr/>
        </p:nvSpPr>
        <p:spPr>
          <a:xfrm>
            <a:off x="10720470" y="770019"/>
            <a:ext cx="1215189"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情感识别</a:t>
            </a:r>
          </a:p>
        </p:txBody>
      </p:sp>
    </p:spTree>
    <p:extLst>
      <p:ext uri="{BB962C8B-B14F-4D97-AF65-F5344CB8AC3E}">
        <p14:creationId xmlns:p14="http://schemas.microsoft.com/office/powerpoint/2010/main" val="36770436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7">
            <a:extLst>
              <a:ext uri="{FF2B5EF4-FFF2-40B4-BE49-F238E27FC236}">
                <a16:creationId xmlns:a16="http://schemas.microsoft.com/office/drawing/2014/main" id="{13B6857F-4F31-49EA-8166-2285980CD464}"/>
              </a:ext>
            </a:extLst>
          </p:cNvPr>
          <p:cNvSpPr>
            <a:spLocks noGrp="1"/>
          </p:cNvSpPr>
          <p:nvPr>
            <p:ph sz="quarter" idx="15"/>
          </p:nvPr>
        </p:nvSpPr>
        <p:spPr>
          <a:xfrm>
            <a:off x="609600" y="1443789"/>
            <a:ext cx="10833100" cy="4090738"/>
          </a:xfrm>
        </p:spPr>
        <p:txBody>
          <a:bodyPr>
            <a:normAutofit/>
          </a:bodyPr>
          <a:lstStyle/>
          <a:p>
            <a:r>
              <a:rPr lang="zh-CN" altLang="en-US" sz="2800" dirty="0"/>
              <a:t>计算机对从传感器采集来的信号进行分析和处理，从而得出对方正处在的情感状态，这种行为叫做情感识别。</a:t>
            </a:r>
            <a:endParaRPr lang="en-US" altLang="zh-CN" sz="2800" dirty="0"/>
          </a:p>
          <a:p>
            <a:r>
              <a:rPr lang="zh-CN" altLang="en-US" sz="2800" dirty="0"/>
              <a:t>对于情感识别有两种方式</a:t>
            </a:r>
            <a:endParaRPr lang="en-US" altLang="zh-CN" sz="2800" dirty="0"/>
          </a:p>
          <a:p>
            <a:pPr lvl="1"/>
            <a:r>
              <a:rPr lang="zh-CN" altLang="en-US" sz="2400" dirty="0"/>
              <a:t>一种是检测生理信号如呼吸、心律和体温等</a:t>
            </a:r>
            <a:endParaRPr lang="en-US" altLang="zh-CN" sz="2400" dirty="0"/>
          </a:p>
          <a:p>
            <a:pPr lvl="1"/>
            <a:r>
              <a:rPr lang="zh-CN" altLang="en-US" sz="2400" dirty="0"/>
              <a:t>另一种是检测情感行为如面部特征表情识别、语音情感识别和姿态识别</a:t>
            </a:r>
            <a:endParaRPr lang="zh-CN" altLang="en-US" sz="1600"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语音信号分析技术的应用</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sp>
        <p:nvSpPr>
          <p:cNvPr id="9" name="矩形: 圆角 8">
            <a:extLst>
              <a:ext uri="{FF2B5EF4-FFF2-40B4-BE49-F238E27FC236}">
                <a16:creationId xmlns:a16="http://schemas.microsoft.com/office/drawing/2014/main" id="{E8121CAF-3EAA-48E4-B8F8-8451A8FCD963}"/>
              </a:ext>
            </a:extLst>
          </p:cNvPr>
          <p:cNvSpPr/>
          <p:nvPr/>
        </p:nvSpPr>
        <p:spPr>
          <a:xfrm>
            <a:off x="363285" y="770019"/>
            <a:ext cx="121518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语音增强</a:t>
            </a:r>
          </a:p>
        </p:txBody>
      </p:sp>
      <p:sp>
        <p:nvSpPr>
          <p:cNvPr id="11" name="矩形: 圆角 10">
            <a:extLst>
              <a:ext uri="{FF2B5EF4-FFF2-40B4-BE49-F238E27FC236}">
                <a16:creationId xmlns:a16="http://schemas.microsoft.com/office/drawing/2014/main" id="{2447A5DD-6FAD-427B-A3CD-79C3C08D7794}"/>
              </a:ext>
            </a:extLst>
          </p:cNvPr>
          <p:cNvSpPr/>
          <p:nvPr/>
        </p:nvSpPr>
        <p:spPr>
          <a:xfrm>
            <a:off x="1715835" y="770019"/>
            <a:ext cx="121518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语音编码</a:t>
            </a:r>
          </a:p>
        </p:txBody>
      </p:sp>
      <p:sp>
        <p:nvSpPr>
          <p:cNvPr id="13" name="矩形: 圆角 12">
            <a:extLst>
              <a:ext uri="{FF2B5EF4-FFF2-40B4-BE49-F238E27FC236}">
                <a16:creationId xmlns:a16="http://schemas.microsoft.com/office/drawing/2014/main" id="{27BC22CF-180E-4C57-A209-D53FC2B3A72F}"/>
              </a:ext>
            </a:extLst>
          </p:cNvPr>
          <p:cNvSpPr/>
          <p:nvPr/>
        </p:nvSpPr>
        <p:spPr>
          <a:xfrm>
            <a:off x="3068385" y="770019"/>
            <a:ext cx="1902995"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语音合成与转换</a:t>
            </a:r>
          </a:p>
        </p:txBody>
      </p:sp>
      <p:sp>
        <p:nvSpPr>
          <p:cNvPr id="15" name="矩形: 圆角 14">
            <a:extLst>
              <a:ext uri="{FF2B5EF4-FFF2-40B4-BE49-F238E27FC236}">
                <a16:creationId xmlns:a16="http://schemas.microsoft.com/office/drawing/2014/main" id="{49686FC8-2F8D-4C5B-B22F-5BEBED4437C7}"/>
              </a:ext>
            </a:extLst>
          </p:cNvPr>
          <p:cNvSpPr/>
          <p:nvPr/>
        </p:nvSpPr>
        <p:spPr>
          <a:xfrm>
            <a:off x="5108741" y="770019"/>
            <a:ext cx="121518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语音隐藏</a:t>
            </a:r>
          </a:p>
        </p:txBody>
      </p:sp>
      <p:sp>
        <p:nvSpPr>
          <p:cNvPr id="17" name="矩形: 圆角 16">
            <a:extLst>
              <a:ext uri="{FF2B5EF4-FFF2-40B4-BE49-F238E27FC236}">
                <a16:creationId xmlns:a16="http://schemas.microsoft.com/office/drawing/2014/main" id="{CBA8EA33-D56C-4676-9FB8-1A56335F40A1}"/>
              </a:ext>
            </a:extLst>
          </p:cNvPr>
          <p:cNvSpPr/>
          <p:nvPr/>
        </p:nvSpPr>
        <p:spPr>
          <a:xfrm>
            <a:off x="6461291" y="770019"/>
            <a:ext cx="121518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语音识别</a:t>
            </a:r>
          </a:p>
        </p:txBody>
      </p:sp>
      <p:sp>
        <p:nvSpPr>
          <p:cNvPr id="19" name="矩形: 圆角 18">
            <a:extLst>
              <a:ext uri="{FF2B5EF4-FFF2-40B4-BE49-F238E27FC236}">
                <a16:creationId xmlns:a16="http://schemas.microsoft.com/office/drawing/2014/main" id="{D3DFD20E-AE40-42E6-8B59-61C6C15C1EB1}"/>
              </a:ext>
            </a:extLst>
          </p:cNvPr>
          <p:cNvSpPr/>
          <p:nvPr/>
        </p:nvSpPr>
        <p:spPr>
          <a:xfrm>
            <a:off x="7813841" y="753977"/>
            <a:ext cx="1416718"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说话人识别</a:t>
            </a:r>
          </a:p>
        </p:txBody>
      </p:sp>
      <p:sp>
        <p:nvSpPr>
          <p:cNvPr id="23" name="矩形: 圆角 22">
            <a:extLst>
              <a:ext uri="{FF2B5EF4-FFF2-40B4-BE49-F238E27FC236}">
                <a16:creationId xmlns:a16="http://schemas.microsoft.com/office/drawing/2014/main" id="{0D0DE2B5-21B8-476B-B623-A2C8E1F5EDCF}"/>
              </a:ext>
            </a:extLst>
          </p:cNvPr>
          <p:cNvSpPr/>
          <p:nvPr/>
        </p:nvSpPr>
        <p:spPr>
          <a:xfrm>
            <a:off x="9367920" y="770019"/>
            <a:ext cx="121518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声源定位</a:t>
            </a:r>
          </a:p>
        </p:txBody>
      </p:sp>
      <p:sp>
        <p:nvSpPr>
          <p:cNvPr id="25" name="矩形: 圆角 24">
            <a:extLst>
              <a:ext uri="{FF2B5EF4-FFF2-40B4-BE49-F238E27FC236}">
                <a16:creationId xmlns:a16="http://schemas.microsoft.com/office/drawing/2014/main" id="{F7078E4F-4741-4EB4-9F42-A9ADA36B356A}"/>
              </a:ext>
            </a:extLst>
          </p:cNvPr>
          <p:cNvSpPr/>
          <p:nvPr/>
        </p:nvSpPr>
        <p:spPr>
          <a:xfrm>
            <a:off x="10720470" y="770019"/>
            <a:ext cx="1215189" cy="4572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情感识别</a:t>
            </a:r>
          </a:p>
        </p:txBody>
      </p:sp>
    </p:spTree>
    <p:extLst>
      <p:ext uri="{BB962C8B-B14F-4D97-AF65-F5344CB8AC3E}">
        <p14:creationId xmlns:p14="http://schemas.microsoft.com/office/powerpoint/2010/main" val="20573456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DA2F7CE8-673C-44F1-A32E-7C9CAF4559C2}"/>
              </a:ext>
            </a:extLst>
          </p:cNvPr>
          <p:cNvSpPr>
            <a:spLocks noGrp="1"/>
          </p:cNvSpPr>
          <p:nvPr>
            <p:ph sz="quarter" idx="15"/>
          </p:nvPr>
        </p:nvSpPr>
        <p:spPr/>
        <p:txBody>
          <a:bodyPr>
            <a:normAutofit/>
          </a:bodyPr>
          <a:lstStyle/>
          <a:p>
            <a:r>
              <a:rPr lang="zh-CN" altLang="en-US" sz="2800" dirty="0">
                <a:solidFill>
                  <a:srgbClr val="C00000"/>
                </a:solidFill>
              </a:rPr>
              <a:t>语音信号分析</a:t>
            </a:r>
            <a:r>
              <a:rPr lang="zh-CN" altLang="en-US" sz="2800" dirty="0"/>
              <a:t>是语音信号处理的前提和基础，只有分析出可表示语音信号特征的参数，才有可能利用这些参数进行高效的语音通信、语音合成和语音识别等处理。</a:t>
            </a:r>
            <a:endParaRPr lang="en-US" altLang="zh-CN" sz="2800" dirty="0"/>
          </a:p>
          <a:p>
            <a:r>
              <a:rPr lang="zh-CN" altLang="en-US" sz="2800" dirty="0"/>
              <a:t>根据所分析出的参数的性质的不同可以分为：</a:t>
            </a:r>
          </a:p>
          <a:p>
            <a:pPr lvl="1"/>
            <a:r>
              <a:rPr lang="zh-CN" altLang="en-US" sz="2400" dirty="0">
                <a:solidFill>
                  <a:srgbClr val="C00000"/>
                </a:solidFill>
              </a:rPr>
              <a:t>时域分析</a:t>
            </a:r>
            <a:endParaRPr lang="en-US" altLang="zh-CN" sz="2400" dirty="0">
              <a:solidFill>
                <a:srgbClr val="C00000"/>
              </a:solidFill>
            </a:endParaRPr>
          </a:p>
          <a:p>
            <a:pPr lvl="1"/>
            <a:r>
              <a:rPr lang="zh-CN" altLang="en-US" sz="2400" dirty="0">
                <a:solidFill>
                  <a:srgbClr val="C00000"/>
                </a:solidFill>
              </a:rPr>
              <a:t>频域分析</a:t>
            </a:r>
            <a:endParaRPr lang="en-US" altLang="zh-CN" sz="2400" dirty="0">
              <a:solidFill>
                <a:srgbClr val="C00000"/>
              </a:solidFill>
            </a:endParaRPr>
          </a:p>
          <a:p>
            <a:pPr lvl="1"/>
            <a:r>
              <a:rPr lang="zh-CN" altLang="en-US" sz="2400" dirty="0"/>
              <a:t>倒频域分析</a:t>
            </a:r>
            <a:endParaRPr lang="en-US" altLang="zh-CN" sz="2400" dirty="0"/>
          </a:p>
          <a:p>
            <a:pPr lvl="1"/>
            <a:r>
              <a:rPr lang="zh-CN" altLang="en-US" sz="2400" dirty="0"/>
              <a:t>线性预测分析</a:t>
            </a:r>
            <a:endParaRPr lang="en-US" altLang="zh-CN" sz="2400" dirty="0"/>
          </a:p>
          <a:p>
            <a:pPr lvl="1"/>
            <a:r>
              <a:rPr lang="en-US" altLang="zh-CN" sz="2400" dirty="0"/>
              <a:t>……</a:t>
            </a:r>
            <a:endParaRPr lang="zh-CN" altLang="en-US" sz="2400" dirty="0"/>
          </a:p>
          <a:p>
            <a:endParaRPr lang="zh-CN" altLang="en-US" sz="2800"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语音信号分析的方法</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spTree>
    <p:extLst>
      <p:ext uri="{BB962C8B-B14F-4D97-AF65-F5344CB8AC3E}">
        <p14:creationId xmlns:p14="http://schemas.microsoft.com/office/powerpoint/2010/main" val="2104060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NLP</a:t>
            </a:r>
            <a:r>
              <a:rPr lang="zh-CN" altLang="en-US" dirty="0"/>
              <a:t>判断标准</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9" name="Picture 2">
            <a:extLst>
              <a:ext uri="{FF2B5EF4-FFF2-40B4-BE49-F238E27FC236}">
                <a16:creationId xmlns:a16="http://schemas.microsoft.com/office/drawing/2014/main" id="{048BE2E6-821C-4278-97E9-DFA9CA2DEC13}"/>
              </a:ext>
            </a:extLst>
          </p:cNvPr>
          <p:cNvPicPr>
            <a:picLocks noChangeAspect="1" noChangeArrowheads="1"/>
          </p:cNvPicPr>
          <p:nvPr/>
        </p:nvPicPr>
        <p:blipFill>
          <a:blip r:embed="rId2" cstate="print"/>
          <a:srcRect/>
          <a:stretch>
            <a:fillRect/>
          </a:stretch>
        </p:blipFill>
        <p:spPr bwMode="auto">
          <a:xfrm>
            <a:off x="843965" y="1363278"/>
            <a:ext cx="10504070" cy="3677953"/>
          </a:xfrm>
          <a:prstGeom prst="rect">
            <a:avLst/>
          </a:prstGeom>
          <a:noFill/>
          <a:ln w="9525">
            <a:noFill/>
            <a:miter lim="800000"/>
            <a:headEnd/>
            <a:tailEnd/>
          </a:ln>
        </p:spPr>
      </p:pic>
    </p:spTree>
    <p:extLst>
      <p:ext uri="{BB962C8B-B14F-4D97-AF65-F5344CB8AC3E}">
        <p14:creationId xmlns:p14="http://schemas.microsoft.com/office/powerpoint/2010/main" val="32303423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DA2F7CE8-673C-44F1-A32E-7C9CAF4559C2}"/>
              </a:ext>
            </a:extLst>
          </p:cNvPr>
          <p:cNvSpPr>
            <a:spLocks noGrp="1"/>
          </p:cNvSpPr>
          <p:nvPr>
            <p:ph sz="quarter" idx="15"/>
          </p:nvPr>
        </p:nvSpPr>
        <p:spPr/>
        <p:txBody>
          <a:bodyPr>
            <a:normAutofit/>
          </a:bodyPr>
          <a:lstStyle/>
          <a:p>
            <a:r>
              <a:rPr lang="zh-CN" altLang="en-US" sz="2800" dirty="0"/>
              <a:t>语音信号的</a:t>
            </a:r>
            <a:r>
              <a:rPr lang="zh-CN" altLang="en-US" sz="2800" dirty="0">
                <a:solidFill>
                  <a:srgbClr val="C00000"/>
                </a:solidFill>
              </a:rPr>
              <a:t>时域分析</a:t>
            </a:r>
            <a:r>
              <a:rPr lang="zh-CN" altLang="en-US" sz="2800" dirty="0"/>
              <a:t>就是分析和提取语音信号的时域参数。进行语音分析时，最先接触到并且也是最直观的是它的时域波形。语音信号本身就是时域信号，因而时域分析是最早使用，也是应用最广泛的一种分析方法，这种方法直接利用语音信号的时域波形。</a:t>
            </a:r>
            <a:endParaRPr lang="en-US" altLang="zh-CN" sz="2800" dirty="0"/>
          </a:p>
          <a:p>
            <a:r>
              <a:rPr lang="zh-CN" altLang="en-US" sz="2800" dirty="0"/>
              <a:t>语音信号的</a:t>
            </a:r>
            <a:r>
              <a:rPr lang="zh-CN" altLang="en-US" sz="2800" dirty="0">
                <a:solidFill>
                  <a:srgbClr val="C00000"/>
                </a:solidFill>
              </a:rPr>
              <a:t>频域分析</a:t>
            </a:r>
            <a:r>
              <a:rPr lang="zh-CN" altLang="en-US" sz="2800" dirty="0"/>
              <a:t>就是分析语音信号的频域特征。从广义上讲，语音信号的频域分析包括语音信号的频谱、功率谱、倒频谱、频谱包络分析等，而常用的频域分析方法有带通滤波器组法、</a:t>
            </a:r>
            <a:r>
              <a:rPr lang="zh-CN" altLang="en-US" sz="2800" dirty="0">
                <a:solidFill>
                  <a:srgbClr val="00B050"/>
                </a:solidFill>
              </a:rPr>
              <a:t>傅里叶变换法</a:t>
            </a:r>
            <a:r>
              <a:rPr lang="zh-CN" altLang="en-US" sz="2800" dirty="0"/>
              <a:t>、线性预测法等几种。</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时域分析与频域分析</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spTree>
    <p:extLst>
      <p:ext uri="{BB962C8B-B14F-4D97-AF65-F5344CB8AC3E}">
        <p14:creationId xmlns:p14="http://schemas.microsoft.com/office/powerpoint/2010/main" val="15622029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时域与频域</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pic>
        <p:nvPicPr>
          <p:cNvPr id="8" name="内容占位符 3">
            <a:extLst>
              <a:ext uri="{FF2B5EF4-FFF2-40B4-BE49-F238E27FC236}">
                <a16:creationId xmlns:a16="http://schemas.microsoft.com/office/drawing/2014/main" id="{317EB6CC-D1EC-45A6-8B1B-EF55B5BF4A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50584" y="1323401"/>
            <a:ext cx="6614569" cy="1530744"/>
          </a:xfrm>
          <a:prstGeom prst="rect">
            <a:avLst/>
          </a:prstGeom>
        </p:spPr>
      </p:pic>
      <p:pic>
        <p:nvPicPr>
          <p:cNvPr id="9" name="图片 8">
            <a:extLst>
              <a:ext uri="{FF2B5EF4-FFF2-40B4-BE49-F238E27FC236}">
                <a16:creationId xmlns:a16="http://schemas.microsoft.com/office/drawing/2014/main" id="{7281FDD0-4830-430F-BFC4-A9828D2EA9A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
          <a:stretch/>
        </p:blipFill>
        <p:spPr>
          <a:xfrm>
            <a:off x="1678732" y="3180116"/>
            <a:ext cx="6642716" cy="1530744"/>
          </a:xfrm>
          <a:prstGeom prst="rect">
            <a:avLst/>
          </a:prstGeom>
        </p:spPr>
      </p:pic>
      <p:sp>
        <p:nvSpPr>
          <p:cNvPr id="10" name="文本框 32">
            <a:extLst>
              <a:ext uri="{FF2B5EF4-FFF2-40B4-BE49-F238E27FC236}">
                <a16:creationId xmlns:a16="http://schemas.microsoft.com/office/drawing/2014/main" id="{42497BEB-9641-46E9-9337-C43B1426D499}"/>
              </a:ext>
            </a:extLst>
          </p:cNvPr>
          <p:cNvSpPr txBox="1"/>
          <p:nvPr/>
        </p:nvSpPr>
        <p:spPr>
          <a:xfrm>
            <a:off x="571500" y="1852264"/>
            <a:ext cx="863600" cy="461665"/>
          </a:xfrm>
          <a:prstGeom prst="rect">
            <a:avLst/>
          </a:prstGeom>
          <a:noFill/>
        </p:spPr>
        <p:txBody>
          <a:bodyPr wrap="square" rtlCol="0">
            <a:spAutoFit/>
          </a:bodyPr>
          <a:lstStyle/>
          <a:p>
            <a:r>
              <a:rPr lang="zh-CN" altLang="en-US" sz="2400" dirty="0">
                <a:latin typeface="+mj-lt"/>
                <a:ea typeface="黑体" pitchFamily="49" charset="-122"/>
              </a:rPr>
              <a:t>时域：</a:t>
            </a:r>
          </a:p>
        </p:txBody>
      </p:sp>
      <p:sp>
        <p:nvSpPr>
          <p:cNvPr id="11" name="文本框 58">
            <a:extLst>
              <a:ext uri="{FF2B5EF4-FFF2-40B4-BE49-F238E27FC236}">
                <a16:creationId xmlns:a16="http://schemas.microsoft.com/office/drawing/2014/main" id="{F41210D1-ED56-4A58-960D-865ED94C1872}"/>
              </a:ext>
            </a:extLst>
          </p:cNvPr>
          <p:cNvSpPr txBox="1"/>
          <p:nvPr/>
        </p:nvSpPr>
        <p:spPr>
          <a:xfrm>
            <a:off x="550917" y="3701850"/>
            <a:ext cx="863600" cy="461665"/>
          </a:xfrm>
          <a:prstGeom prst="rect">
            <a:avLst/>
          </a:prstGeom>
          <a:noFill/>
        </p:spPr>
        <p:txBody>
          <a:bodyPr wrap="square" rtlCol="0">
            <a:spAutoFit/>
          </a:bodyPr>
          <a:lstStyle/>
          <a:p>
            <a:r>
              <a:rPr lang="zh-CN" altLang="en-US" sz="2400" dirty="0">
                <a:latin typeface="+mj-lt"/>
                <a:ea typeface="黑体" pitchFamily="49" charset="-122"/>
              </a:rPr>
              <a:t>频域：</a:t>
            </a:r>
          </a:p>
        </p:txBody>
      </p:sp>
      <p:pic>
        <p:nvPicPr>
          <p:cNvPr id="12" name="Picture 2">
            <a:extLst>
              <a:ext uri="{FF2B5EF4-FFF2-40B4-BE49-F238E27FC236}">
                <a16:creationId xmlns:a16="http://schemas.microsoft.com/office/drawing/2014/main" id="{A59C5F46-A2E2-485E-8374-B4FF93E64E4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042171" y="1442959"/>
            <a:ext cx="2323466" cy="1280277"/>
          </a:xfrm>
          <a:prstGeom prst="rect">
            <a:avLst/>
          </a:prstGeom>
          <a:noFill/>
          <a:ln w="9525">
            <a:noFill/>
            <a:miter lim="800000"/>
            <a:headEnd/>
            <a:tailEnd/>
          </a:ln>
        </p:spPr>
      </p:pic>
      <p:pic>
        <p:nvPicPr>
          <p:cNvPr id="13" name="Picture 3">
            <a:extLst>
              <a:ext uri="{FF2B5EF4-FFF2-40B4-BE49-F238E27FC236}">
                <a16:creationId xmlns:a16="http://schemas.microsoft.com/office/drawing/2014/main" id="{E0F99F14-1A27-4859-9B2B-51BB516FF21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713479" y="3243386"/>
            <a:ext cx="980849" cy="1415604"/>
          </a:xfrm>
          <a:prstGeom prst="rect">
            <a:avLst/>
          </a:prstGeom>
          <a:noFill/>
          <a:ln w="9525">
            <a:noFill/>
            <a:miter lim="800000"/>
            <a:headEnd/>
            <a:tailEnd/>
          </a:ln>
        </p:spPr>
      </p:pic>
    </p:spTree>
    <p:extLst>
      <p:ext uri="{BB962C8B-B14F-4D97-AF65-F5344CB8AC3E}">
        <p14:creationId xmlns:p14="http://schemas.microsoft.com/office/powerpoint/2010/main" val="4051081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F97ECF18-D845-4040-8127-1252E12C1371}"/>
              </a:ext>
            </a:extLst>
          </p:cNvPr>
          <p:cNvSpPr>
            <a:spLocks noGrp="1"/>
          </p:cNvSpPr>
          <p:nvPr>
            <p:ph sz="quarter" idx="15"/>
          </p:nvPr>
        </p:nvSpPr>
        <p:spPr/>
        <p:txBody>
          <a:bodyPr>
            <a:normAutofit/>
          </a:bodyPr>
          <a:lstStyle/>
          <a:p>
            <a:r>
              <a:rPr lang="zh-CN" altLang="en-US" sz="2800" dirty="0"/>
              <a:t>贯穿时域与频域的方法之一，就是传中说的傅里叶分析。</a:t>
            </a:r>
          </a:p>
          <a:p>
            <a:r>
              <a:rPr lang="zh-CN" altLang="en-US" sz="2800" dirty="0"/>
              <a:t>傅里叶分析可分为</a:t>
            </a:r>
            <a:r>
              <a:rPr lang="zh-CN" altLang="en-US" sz="2800" dirty="0">
                <a:solidFill>
                  <a:srgbClr val="C00000"/>
                </a:solidFill>
              </a:rPr>
              <a:t>傅里叶级数（</a:t>
            </a:r>
            <a:r>
              <a:rPr lang="en-US" altLang="zh-CN" sz="2800" dirty="0">
                <a:solidFill>
                  <a:srgbClr val="C00000"/>
                </a:solidFill>
              </a:rPr>
              <a:t>Fourier Serie</a:t>
            </a:r>
            <a:r>
              <a:rPr lang="zh-CN" altLang="en-US" sz="2800" dirty="0">
                <a:solidFill>
                  <a:srgbClr val="C00000"/>
                </a:solidFill>
              </a:rPr>
              <a:t>）</a:t>
            </a:r>
            <a:r>
              <a:rPr lang="zh-CN" altLang="en-US" sz="2800" dirty="0"/>
              <a:t>和</a:t>
            </a:r>
            <a:r>
              <a:rPr lang="zh-CN" altLang="en-US" sz="2800" dirty="0">
                <a:solidFill>
                  <a:srgbClr val="C00000"/>
                </a:solidFill>
              </a:rPr>
              <a:t>傅里叶变换（</a:t>
            </a:r>
            <a:r>
              <a:rPr lang="en-US" altLang="zh-CN" sz="2800" dirty="0">
                <a:solidFill>
                  <a:srgbClr val="C00000"/>
                </a:solidFill>
              </a:rPr>
              <a:t>Fourier Transformation</a:t>
            </a:r>
            <a:r>
              <a:rPr lang="zh-CN" altLang="en-US" sz="2800" dirty="0">
                <a:solidFill>
                  <a:srgbClr val="C00000"/>
                </a:solidFill>
              </a:rPr>
              <a:t>）</a:t>
            </a:r>
            <a:endParaRPr lang="en-US" altLang="zh-CN" sz="2800" dirty="0">
              <a:solidFill>
                <a:srgbClr val="C00000"/>
              </a:solidFill>
            </a:endParaRPr>
          </a:p>
          <a:p>
            <a:pPr lvl="1">
              <a:spcAft>
                <a:spcPts val="1200"/>
              </a:spcAft>
            </a:pPr>
            <a:r>
              <a:rPr lang="zh-CN" altLang="en-US" sz="2400" dirty="0"/>
              <a:t>任何周期函数，都可以看作是不同振幅，不同相位正弦波的叠加。</a:t>
            </a:r>
          </a:p>
          <a:p>
            <a:r>
              <a:rPr lang="zh-CN" altLang="en-US" sz="2800" dirty="0"/>
              <a:t>上面的例子，我们可以理解为，利用对不同琴键不同力度，不同时间点的敲击，可以组合出任何一首乐曲。</a:t>
            </a:r>
          </a:p>
          <a:p>
            <a:endParaRPr lang="zh-CN" altLang="en-US" sz="3600"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傅里叶分析</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spTree>
    <p:extLst>
      <p:ext uri="{BB962C8B-B14F-4D97-AF65-F5344CB8AC3E}">
        <p14:creationId xmlns:p14="http://schemas.microsoft.com/office/powerpoint/2010/main" val="9946507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频率、振幅、相位</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pic>
        <p:nvPicPr>
          <p:cNvPr id="7" name="内容占位符 3">
            <a:extLst>
              <a:ext uri="{FF2B5EF4-FFF2-40B4-BE49-F238E27FC236}">
                <a16:creationId xmlns:a16="http://schemas.microsoft.com/office/drawing/2014/main" id="{46B01094-C786-4C29-8E39-32199C5912B9}"/>
              </a:ext>
            </a:extLst>
          </p:cNvPr>
          <p:cNvPicPr>
            <a:picLocks noChangeAspect="1"/>
          </p:cNvPicPr>
          <p:nvPr/>
        </p:nvPicPr>
        <p:blipFill>
          <a:blip r:embed="rId2" cstate="print"/>
          <a:stretch>
            <a:fillRect/>
          </a:stretch>
        </p:blipFill>
        <p:spPr>
          <a:xfrm>
            <a:off x="906746" y="1819794"/>
            <a:ext cx="5380920" cy="2260142"/>
          </a:xfrm>
          <a:prstGeom prst="rect">
            <a:avLst/>
          </a:prstGeom>
        </p:spPr>
      </p:pic>
      <p:pic>
        <p:nvPicPr>
          <p:cNvPr id="8" name="图片 7">
            <a:extLst>
              <a:ext uri="{FF2B5EF4-FFF2-40B4-BE49-F238E27FC236}">
                <a16:creationId xmlns:a16="http://schemas.microsoft.com/office/drawing/2014/main" id="{A2E6F408-1676-40CD-AD82-5E262B3408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65537" y="1728030"/>
            <a:ext cx="4679308" cy="2453506"/>
          </a:xfrm>
          <a:prstGeom prst="rect">
            <a:avLst/>
          </a:prstGeom>
        </p:spPr>
      </p:pic>
    </p:spTree>
    <p:extLst>
      <p:ext uri="{BB962C8B-B14F-4D97-AF65-F5344CB8AC3E}">
        <p14:creationId xmlns:p14="http://schemas.microsoft.com/office/powerpoint/2010/main" val="2530962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频率、振幅、相位</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pic>
        <p:nvPicPr>
          <p:cNvPr id="2" name="Picture 2">
            <a:extLst>
              <a:ext uri="{FF2B5EF4-FFF2-40B4-BE49-F238E27FC236}">
                <a16:creationId xmlns:a16="http://schemas.microsoft.com/office/drawing/2014/main" id="{BAE7036B-2800-40F1-88D0-F5C32DA5E68F}"/>
              </a:ext>
            </a:extLst>
          </p:cNvPr>
          <p:cNvPicPr>
            <a:picLocks noChangeAspect="1" noChangeArrowheads="1"/>
          </p:cNvPicPr>
          <p:nvPr/>
        </p:nvPicPr>
        <p:blipFill>
          <a:blip r:embed="rId2" cstate="print"/>
          <a:srcRect/>
          <a:stretch>
            <a:fillRect/>
          </a:stretch>
        </p:blipFill>
        <p:spPr bwMode="auto">
          <a:xfrm>
            <a:off x="2859170" y="793005"/>
            <a:ext cx="6473660" cy="4503987"/>
          </a:xfrm>
          <a:prstGeom prst="rect">
            <a:avLst/>
          </a:prstGeom>
          <a:noFill/>
          <a:ln w="9525">
            <a:noFill/>
            <a:miter lim="800000"/>
            <a:headEnd/>
            <a:tailEnd/>
          </a:ln>
        </p:spPr>
      </p:pic>
      <p:sp>
        <p:nvSpPr>
          <p:cNvPr id="3" name="文本框 2">
            <a:extLst>
              <a:ext uri="{FF2B5EF4-FFF2-40B4-BE49-F238E27FC236}">
                <a16:creationId xmlns:a16="http://schemas.microsoft.com/office/drawing/2014/main" id="{C5DB3017-1459-4CE8-AC9F-E8CD39F9BB90}"/>
              </a:ext>
            </a:extLst>
          </p:cNvPr>
          <p:cNvSpPr txBox="1"/>
          <p:nvPr/>
        </p:nvSpPr>
        <p:spPr>
          <a:xfrm>
            <a:off x="1044416" y="5824359"/>
            <a:ext cx="5416868" cy="461665"/>
          </a:xfrm>
          <a:prstGeom prst="rect">
            <a:avLst/>
          </a:prstGeom>
          <a:solidFill>
            <a:srgbClr val="C00000"/>
          </a:solidFill>
          <a:ln>
            <a:noFill/>
          </a:ln>
        </p:spPr>
        <p:txBody>
          <a:bodyPr wrap="none" rtlCol="0">
            <a:spAutoFit/>
          </a:bodyPr>
          <a:lstStyle/>
          <a:p>
            <a:pPr algn="ctr"/>
            <a:r>
              <a:rPr lang="zh-CN" altLang="en-US" sz="2400" dirty="0">
                <a:solidFill>
                  <a:schemeClr val="bg1"/>
                </a:solidFill>
                <a:latin typeface="黑体" panose="02010609060101010101" pitchFamily="49" charset="-122"/>
                <a:ea typeface="黑体" panose="02010609060101010101" pitchFamily="49" charset="-122"/>
              </a:rPr>
              <a:t>用正弦波可以叠加出</a:t>
            </a:r>
            <a:r>
              <a:rPr lang="en-US" altLang="zh-CN" sz="2400" dirty="0">
                <a:solidFill>
                  <a:schemeClr val="bg1"/>
                </a:solidFill>
                <a:latin typeface="黑体" panose="02010609060101010101" pitchFamily="49" charset="-122"/>
                <a:ea typeface="黑体" panose="02010609060101010101" pitchFamily="49" charset="-122"/>
              </a:rPr>
              <a:t>90</a:t>
            </a:r>
            <a:r>
              <a:rPr lang="zh-CN" altLang="en-US" sz="2400" dirty="0">
                <a:solidFill>
                  <a:schemeClr val="bg1"/>
                </a:solidFill>
                <a:latin typeface="黑体" panose="02010609060101010101" pitchFamily="49" charset="-122"/>
                <a:ea typeface="黑体" panose="02010609060101010101" pitchFamily="49" charset="-122"/>
              </a:rPr>
              <a:t>度的矩形波吗？</a:t>
            </a:r>
          </a:p>
        </p:txBody>
      </p:sp>
    </p:spTree>
    <p:extLst>
      <p:ext uri="{BB962C8B-B14F-4D97-AF65-F5344CB8AC3E}">
        <p14:creationId xmlns:p14="http://schemas.microsoft.com/office/powerpoint/2010/main" val="15977069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频率、振幅、相位</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sp>
        <p:nvSpPr>
          <p:cNvPr id="3" name="文本框 2">
            <a:extLst>
              <a:ext uri="{FF2B5EF4-FFF2-40B4-BE49-F238E27FC236}">
                <a16:creationId xmlns:a16="http://schemas.microsoft.com/office/drawing/2014/main" id="{C5DB3017-1459-4CE8-AC9F-E8CD39F9BB90}"/>
              </a:ext>
            </a:extLst>
          </p:cNvPr>
          <p:cNvSpPr txBox="1"/>
          <p:nvPr/>
        </p:nvSpPr>
        <p:spPr>
          <a:xfrm>
            <a:off x="2583299" y="5824359"/>
            <a:ext cx="2339102" cy="461665"/>
          </a:xfrm>
          <a:prstGeom prst="rect">
            <a:avLst/>
          </a:prstGeom>
          <a:solidFill>
            <a:srgbClr val="C00000"/>
          </a:solidFill>
          <a:ln>
            <a:noFill/>
          </a:ln>
        </p:spPr>
        <p:txBody>
          <a:bodyPr wrap="none" rtlCol="0">
            <a:spAutoFit/>
          </a:bodyPr>
          <a:lstStyle/>
          <a:p>
            <a:pPr algn="ctr"/>
            <a:r>
              <a:rPr lang="zh-CN" altLang="en-US" sz="2400" dirty="0">
                <a:solidFill>
                  <a:schemeClr val="bg1"/>
                </a:solidFill>
                <a:latin typeface="黑体" panose="02010609060101010101" pitchFamily="49" charset="-122"/>
                <a:ea typeface="黑体" panose="02010609060101010101" pitchFamily="49" charset="-122"/>
              </a:rPr>
              <a:t>换个角度看问题</a:t>
            </a:r>
          </a:p>
        </p:txBody>
      </p:sp>
      <p:pic>
        <p:nvPicPr>
          <p:cNvPr id="7" name="内容占位符 3">
            <a:extLst>
              <a:ext uri="{FF2B5EF4-FFF2-40B4-BE49-F238E27FC236}">
                <a16:creationId xmlns:a16="http://schemas.microsoft.com/office/drawing/2014/main" id="{10F58626-B91C-4B53-9EA0-D16004632B5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7044" y="951415"/>
            <a:ext cx="3928414" cy="4333346"/>
          </a:xfrm>
          <a:prstGeom prst="rect">
            <a:avLst/>
          </a:prstGeom>
        </p:spPr>
      </p:pic>
      <p:pic>
        <p:nvPicPr>
          <p:cNvPr id="8" name="Picture 2">
            <a:extLst>
              <a:ext uri="{FF2B5EF4-FFF2-40B4-BE49-F238E27FC236}">
                <a16:creationId xmlns:a16="http://schemas.microsoft.com/office/drawing/2014/main" id="{36073E12-ED52-4898-9234-7C8E741A8E7C}"/>
              </a:ext>
            </a:extLst>
          </p:cNvPr>
          <p:cNvPicPr>
            <a:picLocks noChangeAspect="1" noChangeArrowheads="1"/>
          </p:cNvPicPr>
          <p:nvPr/>
        </p:nvPicPr>
        <p:blipFill>
          <a:blip r:embed="rId3" cstate="print"/>
          <a:srcRect/>
          <a:stretch>
            <a:fillRect/>
          </a:stretch>
        </p:blipFill>
        <p:spPr bwMode="auto">
          <a:xfrm>
            <a:off x="4345458" y="1201540"/>
            <a:ext cx="7547844" cy="3833096"/>
          </a:xfrm>
          <a:prstGeom prst="rect">
            <a:avLst/>
          </a:prstGeom>
          <a:noFill/>
          <a:ln w="9525">
            <a:noFill/>
            <a:miter lim="800000"/>
            <a:headEnd/>
            <a:tailEnd/>
          </a:ln>
        </p:spPr>
      </p:pic>
    </p:spTree>
    <p:extLst>
      <p:ext uri="{BB962C8B-B14F-4D97-AF65-F5344CB8AC3E}">
        <p14:creationId xmlns:p14="http://schemas.microsoft.com/office/powerpoint/2010/main" val="24396778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频率、振幅、相位</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sp>
        <p:nvSpPr>
          <p:cNvPr id="3" name="文本框 2">
            <a:extLst>
              <a:ext uri="{FF2B5EF4-FFF2-40B4-BE49-F238E27FC236}">
                <a16:creationId xmlns:a16="http://schemas.microsoft.com/office/drawing/2014/main" id="{C5DB3017-1459-4CE8-AC9F-E8CD39F9BB90}"/>
              </a:ext>
            </a:extLst>
          </p:cNvPr>
          <p:cNvSpPr txBox="1"/>
          <p:nvPr/>
        </p:nvSpPr>
        <p:spPr>
          <a:xfrm>
            <a:off x="2583299" y="5824359"/>
            <a:ext cx="2339102" cy="461665"/>
          </a:xfrm>
          <a:prstGeom prst="rect">
            <a:avLst/>
          </a:prstGeom>
          <a:solidFill>
            <a:srgbClr val="C00000"/>
          </a:solidFill>
          <a:ln>
            <a:noFill/>
          </a:ln>
        </p:spPr>
        <p:txBody>
          <a:bodyPr wrap="none" rtlCol="0">
            <a:spAutoFit/>
          </a:bodyPr>
          <a:lstStyle/>
          <a:p>
            <a:pPr algn="ctr"/>
            <a:r>
              <a:rPr lang="zh-CN" altLang="en-US" sz="2400" dirty="0">
                <a:solidFill>
                  <a:schemeClr val="bg1"/>
                </a:solidFill>
                <a:latin typeface="黑体" panose="02010609060101010101" pitchFamily="49" charset="-122"/>
                <a:ea typeface="黑体" panose="02010609060101010101" pitchFamily="49" charset="-122"/>
              </a:rPr>
              <a:t>换个角度看问题</a:t>
            </a:r>
          </a:p>
        </p:txBody>
      </p:sp>
      <p:pic>
        <p:nvPicPr>
          <p:cNvPr id="2" name="Picture 2">
            <a:extLst>
              <a:ext uri="{FF2B5EF4-FFF2-40B4-BE49-F238E27FC236}">
                <a16:creationId xmlns:a16="http://schemas.microsoft.com/office/drawing/2014/main" id="{D2822921-C439-4D28-96DE-AA63C2051EA1}"/>
              </a:ext>
            </a:extLst>
          </p:cNvPr>
          <p:cNvPicPr>
            <a:picLocks noChangeAspect="1" noChangeArrowheads="1"/>
          </p:cNvPicPr>
          <p:nvPr/>
        </p:nvPicPr>
        <p:blipFill>
          <a:blip r:embed="rId2" cstate="print"/>
          <a:srcRect/>
          <a:stretch>
            <a:fillRect/>
          </a:stretch>
        </p:blipFill>
        <p:spPr bwMode="auto">
          <a:xfrm>
            <a:off x="810529" y="1468637"/>
            <a:ext cx="5892738" cy="3535643"/>
          </a:xfrm>
          <a:prstGeom prst="rect">
            <a:avLst/>
          </a:prstGeom>
          <a:noFill/>
          <a:ln w="9525">
            <a:noFill/>
            <a:miter lim="800000"/>
            <a:headEnd/>
            <a:tailEnd/>
          </a:ln>
        </p:spPr>
      </p:pic>
      <p:pic>
        <p:nvPicPr>
          <p:cNvPr id="5" name="Picture 2">
            <a:extLst>
              <a:ext uri="{FF2B5EF4-FFF2-40B4-BE49-F238E27FC236}">
                <a16:creationId xmlns:a16="http://schemas.microsoft.com/office/drawing/2014/main" id="{BF2EA308-A7E2-4B9D-A0C4-7CB248BC4A57}"/>
              </a:ext>
            </a:extLst>
          </p:cNvPr>
          <p:cNvPicPr>
            <a:picLocks noChangeAspect="1" noChangeArrowheads="1"/>
          </p:cNvPicPr>
          <p:nvPr/>
        </p:nvPicPr>
        <p:blipFill>
          <a:blip r:embed="rId3" cstate="print"/>
          <a:srcRect/>
          <a:stretch>
            <a:fillRect/>
          </a:stretch>
        </p:blipFill>
        <p:spPr bwMode="auto">
          <a:xfrm>
            <a:off x="6993694" y="1695645"/>
            <a:ext cx="4995044" cy="3466710"/>
          </a:xfrm>
          <a:prstGeom prst="rect">
            <a:avLst/>
          </a:prstGeom>
          <a:noFill/>
          <a:ln w="9525">
            <a:noFill/>
            <a:miter lim="800000"/>
            <a:headEnd/>
            <a:tailEnd/>
          </a:ln>
        </p:spPr>
      </p:pic>
    </p:spTree>
    <p:extLst>
      <p:ext uri="{BB962C8B-B14F-4D97-AF65-F5344CB8AC3E}">
        <p14:creationId xmlns:p14="http://schemas.microsoft.com/office/powerpoint/2010/main" val="23714223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傅里叶级数</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pic>
        <p:nvPicPr>
          <p:cNvPr id="8" name="Picture 2">
            <a:extLst>
              <a:ext uri="{FF2B5EF4-FFF2-40B4-BE49-F238E27FC236}">
                <a16:creationId xmlns:a16="http://schemas.microsoft.com/office/drawing/2014/main" id="{1035075C-8EE3-49DC-86F4-1C1F2ED00FB9}"/>
              </a:ext>
            </a:extLst>
          </p:cNvPr>
          <p:cNvPicPr>
            <a:picLocks noChangeAspect="1" noChangeArrowheads="1"/>
          </p:cNvPicPr>
          <p:nvPr/>
        </p:nvPicPr>
        <p:blipFill>
          <a:blip r:embed="rId2" cstate="print"/>
          <a:srcRect/>
          <a:stretch>
            <a:fillRect/>
          </a:stretch>
        </p:blipFill>
        <p:spPr bwMode="auto">
          <a:xfrm>
            <a:off x="2958598" y="1000398"/>
            <a:ext cx="6274804" cy="2428602"/>
          </a:xfrm>
          <a:prstGeom prst="rect">
            <a:avLst/>
          </a:prstGeom>
          <a:noFill/>
          <a:ln w="9525">
            <a:noFill/>
            <a:miter lim="800000"/>
            <a:headEnd/>
            <a:tailEnd/>
          </a:ln>
        </p:spPr>
      </p:pic>
      <p:pic>
        <p:nvPicPr>
          <p:cNvPr id="10" name="图片 9">
            <a:extLst>
              <a:ext uri="{FF2B5EF4-FFF2-40B4-BE49-F238E27FC236}">
                <a16:creationId xmlns:a16="http://schemas.microsoft.com/office/drawing/2014/main" id="{0926FD67-7A46-4EC9-A117-CA9B2B3D9EA8}"/>
              </a:ext>
            </a:extLst>
          </p:cNvPr>
          <p:cNvPicPr>
            <a:picLocks noChangeAspect="1"/>
          </p:cNvPicPr>
          <p:nvPr/>
        </p:nvPicPr>
        <p:blipFill>
          <a:blip r:embed="rId3" cstate="print"/>
          <a:stretch>
            <a:fillRect/>
          </a:stretch>
        </p:blipFill>
        <p:spPr>
          <a:xfrm>
            <a:off x="1694734" y="3974190"/>
            <a:ext cx="8802531" cy="1276326"/>
          </a:xfrm>
          <a:prstGeom prst="rect">
            <a:avLst/>
          </a:prstGeom>
        </p:spPr>
      </p:pic>
    </p:spTree>
    <p:extLst>
      <p:ext uri="{BB962C8B-B14F-4D97-AF65-F5344CB8AC3E}">
        <p14:creationId xmlns:p14="http://schemas.microsoft.com/office/powerpoint/2010/main" val="3536082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傅里叶级数</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pic>
        <p:nvPicPr>
          <p:cNvPr id="2" name="图片 1">
            <a:extLst>
              <a:ext uri="{FF2B5EF4-FFF2-40B4-BE49-F238E27FC236}">
                <a16:creationId xmlns:a16="http://schemas.microsoft.com/office/drawing/2014/main" id="{85F0123B-C448-476B-AE3D-EDA2A48D9933}"/>
              </a:ext>
            </a:extLst>
          </p:cNvPr>
          <p:cNvPicPr>
            <a:picLocks noChangeAspect="1"/>
          </p:cNvPicPr>
          <p:nvPr/>
        </p:nvPicPr>
        <p:blipFill>
          <a:blip r:embed="rId2" cstate="print"/>
          <a:stretch>
            <a:fillRect/>
          </a:stretch>
        </p:blipFill>
        <p:spPr>
          <a:xfrm>
            <a:off x="2062158" y="701755"/>
            <a:ext cx="8067683" cy="2132712"/>
          </a:xfrm>
          <a:prstGeom prst="rect">
            <a:avLst/>
          </a:prstGeom>
        </p:spPr>
      </p:pic>
      <p:pic>
        <p:nvPicPr>
          <p:cNvPr id="3" name="图片 2">
            <a:extLst>
              <a:ext uri="{FF2B5EF4-FFF2-40B4-BE49-F238E27FC236}">
                <a16:creationId xmlns:a16="http://schemas.microsoft.com/office/drawing/2014/main" id="{773A54B8-886C-4514-8BCF-6FBE37A7B7F7}"/>
              </a:ext>
            </a:extLst>
          </p:cNvPr>
          <p:cNvPicPr>
            <a:picLocks noChangeAspect="1"/>
          </p:cNvPicPr>
          <p:nvPr/>
        </p:nvPicPr>
        <p:blipFill>
          <a:blip r:embed="rId3" cstate="print"/>
          <a:stretch>
            <a:fillRect/>
          </a:stretch>
        </p:blipFill>
        <p:spPr>
          <a:xfrm>
            <a:off x="2108983" y="3265165"/>
            <a:ext cx="7974033" cy="2132712"/>
          </a:xfrm>
          <a:prstGeom prst="rect">
            <a:avLst/>
          </a:prstGeom>
        </p:spPr>
      </p:pic>
      <p:sp>
        <p:nvSpPr>
          <p:cNvPr id="5" name="文本框 9">
            <a:extLst>
              <a:ext uri="{FF2B5EF4-FFF2-40B4-BE49-F238E27FC236}">
                <a16:creationId xmlns:a16="http://schemas.microsoft.com/office/drawing/2014/main" id="{3FCD5C92-F5F2-4468-BA69-61B8436F95EE}"/>
              </a:ext>
            </a:extLst>
          </p:cNvPr>
          <p:cNvSpPr txBox="1"/>
          <p:nvPr/>
        </p:nvSpPr>
        <p:spPr>
          <a:xfrm>
            <a:off x="5375919" y="5395267"/>
            <a:ext cx="1440160" cy="461665"/>
          </a:xfrm>
          <a:prstGeom prst="rect">
            <a:avLst/>
          </a:prstGeom>
          <a:noFill/>
        </p:spPr>
        <p:txBody>
          <a:bodyPr wrap="square" rtlCol="0">
            <a:spAutoFit/>
          </a:bodyPr>
          <a:lstStyle/>
          <a:p>
            <a:pPr algn="ctr"/>
            <a:r>
              <a:rPr lang="en-US" altLang="zh-CN" sz="2400" b="1" dirty="0">
                <a:latin typeface="Calibri" panose="020F0502020204030204" pitchFamily="34" charset="0"/>
                <a:cs typeface="Calibri" panose="020F0502020204030204" pitchFamily="34" charset="0"/>
              </a:rPr>
              <a:t>440HZ</a:t>
            </a:r>
            <a:endParaRPr lang="zh-CN" altLang="en-US" sz="2400" b="1" dirty="0">
              <a:latin typeface="Calibri" panose="020F0502020204030204" pitchFamily="34" charset="0"/>
              <a:cs typeface="Calibri" panose="020F0502020204030204" pitchFamily="34" charset="0"/>
            </a:endParaRPr>
          </a:p>
        </p:txBody>
      </p:sp>
      <p:sp>
        <p:nvSpPr>
          <p:cNvPr id="13" name="文本框 10">
            <a:extLst>
              <a:ext uri="{FF2B5EF4-FFF2-40B4-BE49-F238E27FC236}">
                <a16:creationId xmlns:a16="http://schemas.microsoft.com/office/drawing/2014/main" id="{9F1A0B9F-5E8B-46E0-875A-5DAB3646BBA3}"/>
              </a:ext>
            </a:extLst>
          </p:cNvPr>
          <p:cNvSpPr txBox="1"/>
          <p:nvPr/>
        </p:nvSpPr>
        <p:spPr>
          <a:xfrm>
            <a:off x="5375919" y="2840023"/>
            <a:ext cx="1440160" cy="461665"/>
          </a:xfrm>
          <a:prstGeom prst="rect">
            <a:avLst/>
          </a:prstGeom>
          <a:noFill/>
        </p:spPr>
        <p:txBody>
          <a:bodyPr wrap="square" rtlCol="0">
            <a:spAutoFit/>
          </a:bodyPr>
          <a:lstStyle/>
          <a:p>
            <a:pPr algn="ctr"/>
            <a:r>
              <a:rPr lang="en-US" altLang="zh-CN" sz="2400" b="1" dirty="0">
                <a:latin typeface="Calibri" panose="020F0502020204030204" pitchFamily="34" charset="0"/>
                <a:cs typeface="Calibri" panose="020F0502020204030204" pitchFamily="34" charset="0"/>
              </a:rPr>
              <a:t>294HZ</a:t>
            </a:r>
            <a:endParaRPr lang="zh-CN" altLang="en-US"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8738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傅里叶级数</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pic>
        <p:nvPicPr>
          <p:cNvPr id="7" name="图片 6">
            <a:extLst>
              <a:ext uri="{FF2B5EF4-FFF2-40B4-BE49-F238E27FC236}">
                <a16:creationId xmlns:a16="http://schemas.microsoft.com/office/drawing/2014/main" id="{E239A2A8-8489-4910-88FE-EFDA4F3A693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14724" y="588484"/>
            <a:ext cx="8962551" cy="5007417"/>
          </a:xfrm>
          <a:prstGeom prst="rect">
            <a:avLst/>
          </a:prstGeom>
        </p:spPr>
      </p:pic>
    </p:spTree>
    <p:extLst>
      <p:ext uri="{BB962C8B-B14F-4D97-AF65-F5344CB8AC3E}">
        <p14:creationId xmlns:p14="http://schemas.microsoft.com/office/powerpoint/2010/main" val="1821017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D7D16B99-E310-4B57-ABE7-4B4EF45EE3D3}"/>
              </a:ext>
            </a:extLst>
          </p:cNvPr>
          <p:cNvSpPr>
            <a:spLocks noGrp="1"/>
          </p:cNvSpPr>
          <p:nvPr>
            <p:ph sz="quarter" idx="15"/>
          </p:nvPr>
        </p:nvSpPr>
        <p:spPr>
          <a:xfrm>
            <a:off x="571500" y="1162419"/>
            <a:ext cx="6324600" cy="4533161"/>
          </a:xfrm>
        </p:spPr>
        <p:txBody>
          <a:bodyPr/>
          <a:lstStyle/>
          <a:p>
            <a:pPr>
              <a:lnSpc>
                <a:spcPct val="130000"/>
              </a:lnSpc>
              <a:spcBef>
                <a:spcPts val="600"/>
              </a:spcBef>
            </a:pPr>
            <a:r>
              <a:rPr lang="zh-CN" altLang="en-US" sz="2800" dirty="0"/>
              <a:t>机器是否真正具有了智能？</a:t>
            </a:r>
          </a:p>
          <a:p>
            <a:pPr lvl="1">
              <a:lnSpc>
                <a:spcPct val="130000"/>
              </a:lnSpc>
              <a:spcBef>
                <a:spcPts val="600"/>
              </a:spcBef>
            </a:pPr>
            <a:r>
              <a:rPr lang="zh-CN" altLang="en-US" sz="2400" dirty="0"/>
              <a:t>一个封闭的小屋，屋外有一个人，屋内有一个人或一台计算机；屋外的人不知道屋内的是人还是计算机；屋外的人向屋内的人</a:t>
            </a:r>
            <a:r>
              <a:rPr lang="en-US" altLang="zh-CN" sz="2400" dirty="0"/>
              <a:t>(</a:t>
            </a:r>
            <a:r>
              <a:rPr lang="zh-CN" altLang="en-US" sz="2400" dirty="0"/>
              <a:t>或计算机</a:t>
            </a:r>
            <a:r>
              <a:rPr lang="en-US" altLang="zh-CN" sz="2400" dirty="0"/>
              <a:t>)</a:t>
            </a:r>
            <a:r>
              <a:rPr lang="zh-CN" altLang="en-US" sz="2400" dirty="0"/>
              <a:t>提问，并根据回答判断屋内的是人还是计算机；如果判断不出来，则可以认为计算机具有了智能。</a:t>
            </a:r>
          </a:p>
          <a:p>
            <a:pPr>
              <a:lnSpc>
                <a:spcPct val="130000"/>
              </a:lnSpc>
            </a:pPr>
            <a:endParaRPr lang="zh-CN" altLang="en-US"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图灵测试</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22532" name="Picture 4" descr="Joe Lau | Main / Turing Test">
            <a:extLst>
              <a:ext uri="{FF2B5EF4-FFF2-40B4-BE49-F238E27FC236}">
                <a16:creationId xmlns:a16="http://schemas.microsoft.com/office/drawing/2014/main" id="{1ACB924A-8B55-4D73-9251-4FC836B9EE7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429500" y="638426"/>
            <a:ext cx="4762500" cy="471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5157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傅里叶级数</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pic>
        <p:nvPicPr>
          <p:cNvPr id="5" name="内容占位符 4">
            <a:extLst>
              <a:ext uri="{FF2B5EF4-FFF2-40B4-BE49-F238E27FC236}">
                <a16:creationId xmlns:a16="http://schemas.microsoft.com/office/drawing/2014/main" id="{08A42505-8EC1-4150-A5C4-0173500C64F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17175" y="736015"/>
            <a:ext cx="9557649" cy="4720309"/>
          </a:xfrm>
          <a:prstGeom prst="rect">
            <a:avLst/>
          </a:prstGeom>
        </p:spPr>
      </p:pic>
      <p:sp>
        <p:nvSpPr>
          <p:cNvPr id="2" name="文本框 1">
            <a:extLst>
              <a:ext uri="{FF2B5EF4-FFF2-40B4-BE49-F238E27FC236}">
                <a16:creationId xmlns:a16="http://schemas.microsoft.com/office/drawing/2014/main" id="{7337A26E-66A6-40A7-A28A-F8D830FE4E53}"/>
              </a:ext>
            </a:extLst>
          </p:cNvPr>
          <p:cNvSpPr txBox="1"/>
          <p:nvPr/>
        </p:nvSpPr>
        <p:spPr>
          <a:xfrm>
            <a:off x="2218014" y="5824359"/>
            <a:ext cx="3877985" cy="461665"/>
          </a:xfrm>
          <a:prstGeom prst="rect">
            <a:avLst/>
          </a:prstGeom>
          <a:solidFill>
            <a:srgbClr val="C00000"/>
          </a:solidFill>
          <a:ln>
            <a:noFill/>
          </a:ln>
        </p:spPr>
        <p:txBody>
          <a:bodyPr wrap="none" rtlCol="0">
            <a:spAutoFit/>
          </a:bodyPr>
          <a:lstStyle/>
          <a:p>
            <a:pPr algn="ctr"/>
            <a:r>
              <a:rPr lang="zh-CN" altLang="en-US" sz="2400" dirty="0">
                <a:solidFill>
                  <a:schemeClr val="bg1"/>
                </a:solidFill>
                <a:latin typeface="黑体" panose="02010609060101010101" pitchFamily="49" charset="-122"/>
                <a:ea typeface="黑体" panose="02010609060101010101" pitchFamily="49" charset="-122"/>
              </a:rPr>
              <a:t>滤波：把不同的频率分出来</a:t>
            </a:r>
          </a:p>
        </p:txBody>
      </p:sp>
    </p:spTree>
    <p:extLst>
      <p:ext uri="{BB962C8B-B14F-4D97-AF65-F5344CB8AC3E}">
        <p14:creationId xmlns:p14="http://schemas.microsoft.com/office/powerpoint/2010/main" val="12051944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近傅里叶变换</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pic>
        <p:nvPicPr>
          <p:cNvPr id="3" name="图片 2">
            <a:extLst>
              <a:ext uri="{FF2B5EF4-FFF2-40B4-BE49-F238E27FC236}">
                <a16:creationId xmlns:a16="http://schemas.microsoft.com/office/drawing/2014/main" id="{BA6D6818-7C7D-4272-8542-F15370D04D37}"/>
              </a:ext>
            </a:extLst>
          </p:cNvPr>
          <p:cNvPicPr>
            <a:picLocks noChangeAspect="1"/>
          </p:cNvPicPr>
          <p:nvPr/>
        </p:nvPicPr>
        <p:blipFill>
          <a:blip r:embed="rId2" cstate="print"/>
          <a:stretch>
            <a:fillRect/>
          </a:stretch>
        </p:blipFill>
        <p:spPr>
          <a:xfrm>
            <a:off x="1228514" y="661713"/>
            <a:ext cx="9734972" cy="4898099"/>
          </a:xfrm>
          <a:prstGeom prst="rect">
            <a:avLst/>
          </a:prstGeom>
        </p:spPr>
      </p:pic>
    </p:spTree>
    <p:extLst>
      <p:ext uri="{BB962C8B-B14F-4D97-AF65-F5344CB8AC3E}">
        <p14:creationId xmlns:p14="http://schemas.microsoft.com/office/powerpoint/2010/main" val="41605005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应用场景：音频编辑</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14.2  </a:t>
            </a:r>
            <a:r>
              <a:rPr lang="zh-CN" altLang="en-US" dirty="0"/>
              <a:t>语音信号处理</a:t>
            </a:r>
          </a:p>
        </p:txBody>
      </p:sp>
      <p:pic>
        <p:nvPicPr>
          <p:cNvPr id="5" name="内容占位符 4">
            <a:extLst>
              <a:ext uri="{FF2B5EF4-FFF2-40B4-BE49-F238E27FC236}">
                <a16:creationId xmlns:a16="http://schemas.microsoft.com/office/drawing/2014/main" id="{5B77E5FD-1AF4-484F-9EFD-895B79A6723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54080" y="728614"/>
            <a:ext cx="8483839" cy="4769996"/>
          </a:xfrm>
          <a:prstGeom prst="rect">
            <a:avLst/>
          </a:prstGeom>
        </p:spPr>
      </p:pic>
    </p:spTree>
    <p:extLst>
      <p:ext uri="{BB962C8B-B14F-4D97-AF65-F5344CB8AC3E}">
        <p14:creationId xmlns:p14="http://schemas.microsoft.com/office/powerpoint/2010/main" val="25246170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p:pic>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dirty="0"/>
              <a:t>自然语言处理</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85326" y="2816298"/>
            <a:ext cx="4801847" cy="755650"/>
          </a:xfrm>
        </p:spPr>
        <p:txBody>
          <a:bodyPr>
            <a:normAutofit/>
          </a:bodyPr>
          <a:lstStyle/>
          <a:p>
            <a:r>
              <a:rPr lang="zh-CN" altLang="en-US" dirty="0"/>
              <a:t>语音信号处理</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85327" y="4752886"/>
            <a:ext cx="4801847" cy="755650"/>
          </a:xfrm>
        </p:spPr>
        <p:txBody>
          <a:bodyPr>
            <a:normAutofit/>
          </a:bodyPr>
          <a:lstStyle/>
          <a:p>
            <a:pPr marL="0" indent="0">
              <a:buNone/>
            </a:pPr>
            <a:r>
              <a:rPr lang="zh-CN" altLang="en-US" sz="3200" b="1" dirty="0"/>
              <a:t>图像处理与理解</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2816298"/>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4752886"/>
            <a:ext cx="741082" cy="755650"/>
          </a:xfrm>
        </p:spPr>
        <p:txBody>
          <a:bodyPr/>
          <a:lstStyle/>
          <a:p>
            <a:r>
              <a:rPr lang="en-US" altLang="zh-CN" dirty="0"/>
              <a:t>3</a:t>
            </a:r>
            <a:endParaRPr lang="zh-CN" altLang="en-US" dirty="0"/>
          </a:p>
        </p:txBody>
      </p:sp>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276142" cy="1025525"/>
          </a:xfrm>
        </p:spPr>
        <p:txBody>
          <a:bodyPr/>
          <a:lstStyle/>
          <a:p>
            <a:pPr>
              <a:lnSpc>
                <a:spcPct val="110000"/>
              </a:lnSpc>
            </a:pPr>
            <a:r>
              <a:rPr lang="zh-CN" altLang="en-US" sz="2400" dirty="0">
                <a:solidFill>
                  <a:schemeClr val="bg1"/>
                </a:solidFill>
                <a:latin typeface="微软雅黑" panose="020B0503020204020204" pitchFamily="34" charset="-122"/>
                <a:ea typeface="微软雅黑" panose="020B0503020204020204" pitchFamily="34" charset="-122"/>
              </a:rPr>
              <a:t>第 </a:t>
            </a:r>
            <a:r>
              <a:rPr lang="en-US" altLang="zh-CN" sz="2400" dirty="0">
                <a:solidFill>
                  <a:schemeClr val="bg1"/>
                </a:solidFill>
                <a:latin typeface="微软雅黑" panose="020B0503020204020204" pitchFamily="34" charset="-122"/>
                <a:ea typeface="微软雅黑" panose="020B0503020204020204" pitchFamily="34" charset="-122"/>
              </a:rPr>
              <a:t>14 </a:t>
            </a:r>
            <a:r>
              <a:rPr lang="zh-CN" altLang="en-US" sz="2400" dirty="0">
                <a:solidFill>
                  <a:schemeClr val="bg1"/>
                </a:solidFill>
                <a:latin typeface="微软雅黑" panose="020B0503020204020204" pitchFamily="34" charset="-122"/>
                <a:ea typeface="微软雅黑" panose="020B0503020204020204" pitchFamily="34" charset="-122"/>
              </a:rPr>
              <a:t>章</a:t>
            </a:r>
            <a:br>
              <a:rPr lang="en-US" altLang="zh-CN" sz="3200" dirty="0">
                <a:solidFill>
                  <a:schemeClr val="bg1"/>
                </a:solidFill>
                <a:latin typeface="微软雅黑" panose="020B0503020204020204" pitchFamily="34" charset="-122"/>
                <a:ea typeface="微软雅黑" panose="020B0503020204020204" pitchFamily="34" charset="-122"/>
              </a:rPr>
            </a:br>
            <a:r>
              <a:rPr lang="zh-CN" altLang="en-US" sz="3200" dirty="0">
                <a:solidFill>
                  <a:schemeClr val="bg1"/>
                </a:solidFill>
                <a:latin typeface="微软雅黑" panose="020B0503020204020204" pitchFamily="34" charset="-122"/>
                <a:ea typeface="微软雅黑" panose="020B0503020204020204" pitchFamily="34" charset="-122"/>
              </a:rPr>
              <a:t>非结构化数据挖掘</a:t>
            </a:r>
          </a:p>
        </p:txBody>
      </p:sp>
    </p:spTree>
    <p:extLst>
      <p:ext uri="{BB962C8B-B14F-4D97-AF65-F5344CB8AC3E}">
        <p14:creationId xmlns:p14="http://schemas.microsoft.com/office/powerpoint/2010/main" val="322642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1C20C6F0-5DDD-4EB6-8505-DC7407072241}"/>
              </a:ext>
            </a:extLst>
          </p:cNvPr>
          <p:cNvSpPr>
            <a:spLocks noGrp="1"/>
          </p:cNvSpPr>
          <p:nvPr>
            <p:ph sz="quarter" idx="15"/>
          </p:nvPr>
        </p:nvSpPr>
        <p:spPr>
          <a:xfrm>
            <a:off x="609600" y="812800"/>
            <a:ext cx="10871200" cy="5633382"/>
          </a:xfrm>
        </p:spPr>
        <p:txBody>
          <a:bodyPr>
            <a:normAutofit/>
          </a:bodyPr>
          <a:lstStyle/>
          <a:p>
            <a:r>
              <a:rPr lang="zh-CN" altLang="en-US" sz="3200" dirty="0">
                <a:solidFill>
                  <a:srgbClr val="C00000"/>
                </a:solidFill>
              </a:rPr>
              <a:t>图像：</a:t>
            </a:r>
            <a:r>
              <a:rPr lang="zh-CN" altLang="en-US" sz="3200" dirty="0"/>
              <a:t>图像是用各种观测系统以不同形式和手段观测客观世界而获得的，可以直接或间接作用于人眼并进而产生视知觉的实体。</a:t>
            </a:r>
          </a:p>
          <a:p>
            <a:r>
              <a:rPr lang="zh-CN" altLang="en-US" sz="3200" dirty="0">
                <a:solidFill>
                  <a:srgbClr val="C00000"/>
                </a:solidFill>
              </a:rPr>
              <a:t>连续图像：</a:t>
            </a:r>
            <a:r>
              <a:rPr lang="zh-CN" altLang="en-US" sz="3200" dirty="0"/>
              <a:t>源自客观世界中景物的影像。</a:t>
            </a:r>
          </a:p>
          <a:p>
            <a:r>
              <a:rPr lang="zh-CN" altLang="en-US" sz="3200" dirty="0">
                <a:solidFill>
                  <a:srgbClr val="C00000"/>
                </a:solidFill>
              </a:rPr>
              <a:t>视觉：</a:t>
            </a:r>
            <a:r>
              <a:rPr lang="zh-CN" altLang="en-US" sz="3200" dirty="0"/>
              <a:t>人用眼睛观测世界，并用人脑感知世界的一种能力。人类从外界获得的信息约有</a:t>
            </a:r>
            <a:r>
              <a:rPr lang="en-US" altLang="zh-CN" sz="3200" dirty="0"/>
              <a:t>75%</a:t>
            </a:r>
            <a:r>
              <a:rPr lang="zh-CN" altLang="en-US" sz="3200" dirty="0"/>
              <a:t>来自视觉系统。</a:t>
            </a:r>
          </a:p>
          <a:p>
            <a:endParaRPr lang="zh-CN" altLang="en-US"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图像概述</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14.3  </a:t>
            </a:r>
            <a:r>
              <a:rPr lang="zh-CN" altLang="en-US" dirty="0"/>
              <a:t>图像处理与理解</a:t>
            </a:r>
          </a:p>
        </p:txBody>
      </p:sp>
      <p:pic>
        <p:nvPicPr>
          <p:cNvPr id="9" name="Picture 3">
            <a:extLst>
              <a:ext uri="{FF2B5EF4-FFF2-40B4-BE49-F238E27FC236}">
                <a16:creationId xmlns:a16="http://schemas.microsoft.com/office/drawing/2014/main" id="{1597D8AD-3681-4043-84B9-5D71FE016BF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343150" y="4740242"/>
            <a:ext cx="3292500" cy="1847916"/>
          </a:xfrm>
          <a:prstGeom prst="rect">
            <a:avLst/>
          </a:prstGeom>
          <a:ln>
            <a:noFill/>
          </a:ln>
          <a:effectLst>
            <a:softEdge rad="112500"/>
          </a:effectLst>
        </p:spPr>
      </p:pic>
    </p:spTree>
    <p:extLst>
      <p:ext uri="{BB962C8B-B14F-4D97-AF65-F5344CB8AC3E}">
        <p14:creationId xmlns:p14="http://schemas.microsoft.com/office/powerpoint/2010/main" val="1056725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1C20C6F0-5DDD-4EB6-8505-DC7407072241}"/>
              </a:ext>
            </a:extLst>
          </p:cNvPr>
          <p:cNvSpPr>
            <a:spLocks noGrp="1"/>
          </p:cNvSpPr>
          <p:nvPr>
            <p:ph sz="quarter" idx="15"/>
          </p:nvPr>
        </p:nvSpPr>
        <p:spPr>
          <a:xfrm>
            <a:off x="609600" y="812800"/>
            <a:ext cx="10871200" cy="5633382"/>
          </a:xfrm>
        </p:spPr>
        <p:txBody>
          <a:bodyPr>
            <a:normAutofit/>
          </a:bodyPr>
          <a:lstStyle/>
          <a:p>
            <a:r>
              <a:rPr lang="zh-CN" altLang="en-US" sz="3200" dirty="0">
                <a:solidFill>
                  <a:srgbClr val="C00000"/>
                </a:solidFill>
              </a:rPr>
              <a:t>视觉系统：</a:t>
            </a:r>
            <a:r>
              <a:rPr lang="zh-CN" altLang="en-US" sz="3200" dirty="0"/>
              <a:t>视觉系统是通过观测世界获得图像，并进而实现视觉功能的系统。人的视觉系统包括眼睛，神经，脑皮层等器官。</a:t>
            </a:r>
          </a:p>
          <a:p>
            <a:r>
              <a:rPr lang="zh-CN" altLang="en-US" sz="3200" dirty="0">
                <a:solidFill>
                  <a:srgbClr val="C00000"/>
                </a:solidFill>
              </a:rPr>
              <a:t>数字图像：</a:t>
            </a:r>
            <a:r>
              <a:rPr lang="zh-CN" altLang="en-US" sz="3200" dirty="0"/>
              <a:t>数字图像是对连续图像数字化或离散化的结果，也称离散图像。</a:t>
            </a:r>
            <a:endParaRPr lang="en-US" altLang="zh-CN" sz="3200" dirty="0"/>
          </a:p>
          <a:p>
            <a:r>
              <a:rPr lang="en-US" altLang="zh-CN" sz="3200" dirty="0"/>
              <a:t>picture </a:t>
            </a:r>
            <a:r>
              <a:rPr lang="en-US" altLang="zh-CN" sz="3200" dirty="0">
                <a:sym typeface="Wingdings" pitchFamily="2" charset="2"/>
              </a:rPr>
              <a:t></a:t>
            </a:r>
            <a:r>
              <a:rPr lang="en-US" altLang="zh-CN" sz="3200" dirty="0"/>
              <a:t> image </a:t>
            </a:r>
            <a:r>
              <a:rPr lang="zh-CN" altLang="en-US" sz="3200" dirty="0"/>
              <a:t>代表离散化了的数字图像</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图像概述</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14.3  </a:t>
            </a:r>
            <a:r>
              <a:rPr lang="zh-CN" altLang="en-US" dirty="0"/>
              <a:t>图像处理与理解</a:t>
            </a:r>
          </a:p>
        </p:txBody>
      </p:sp>
    </p:spTree>
    <p:extLst>
      <p:ext uri="{BB962C8B-B14F-4D97-AF65-F5344CB8AC3E}">
        <p14:creationId xmlns:p14="http://schemas.microsoft.com/office/powerpoint/2010/main" val="4233572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1C20C6F0-5DDD-4EB6-8505-DC7407072241}"/>
              </a:ext>
            </a:extLst>
          </p:cNvPr>
          <p:cNvSpPr>
            <a:spLocks noGrp="1"/>
          </p:cNvSpPr>
          <p:nvPr>
            <p:ph sz="quarter" idx="15"/>
          </p:nvPr>
        </p:nvSpPr>
        <p:spPr>
          <a:xfrm>
            <a:off x="609600" y="812800"/>
            <a:ext cx="10871200" cy="5633382"/>
          </a:xfrm>
        </p:spPr>
        <p:txBody>
          <a:bodyPr>
            <a:normAutofit/>
          </a:bodyPr>
          <a:lstStyle/>
          <a:p>
            <a:r>
              <a:rPr lang="zh-CN" altLang="en-US" sz="3200" dirty="0">
                <a:solidFill>
                  <a:srgbClr val="C00000"/>
                </a:solidFill>
              </a:rPr>
              <a:t>图像技术：</a:t>
            </a:r>
            <a:r>
              <a:rPr lang="zh-CN" altLang="en-US" sz="3200" dirty="0"/>
              <a:t>利用计算机和电子设备对图像进行各种加工的技术。</a:t>
            </a:r>
          </a:p>
          <a:p>
            <a:r>
              <a:rPr lang="zh-CN" altLang="en-US" sz="3200" dirty="0">
                <a:solidFill>
                  <a:srgbClr val="C00000"/>
                </a:solidFill>
              </a:rPr>
              <a:t>图像处理技术：</a:t>
            </a:r>
            <a:r>
              <a:rPr lang="zh-CN" altLang="en-US" sz="3200" dirty="0"/>
              <a:t>通过对图像的加工获得更好的视觉观察效果或在保证视觉效果的基础上减少图像存储所需的空间或传输所需的时间。</a:t>
            </a:r>
          </a:p>
          <a:p>
            <a:r>
              <a:rPr lang="zh-CN" altLang="en-US" sz="3200" dirty="0">
                <a:solidFill>
                  <a:srgbClr val="C00000"/>
                </a:solidFill>
              </a:rPr>
              <a:t>图像分析技术：</a:t>
            </a:r>
            <a:r>
              <a:rPr lang="zh-CN" altLang="en-US" sz="3200" dirty="0"/>
              <a:t>关注对图像中感兴趣的目标进行检测和测量，以获得各种描述目标特点和性质的客观数据和信息。</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图像概述</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14.3  </a:t>
            </a:r>
            <a:r>
              <a:rPr lang="zh-CN" altLang="en-US" dirty="0"/>
              <a:t>图像处理与理解</a:t>
            </a:r>
          </a:p>
        </p:txBody>
      </p:sp>
    </p:spTree>
    <p:extLst>
      <p:ext uri="{BB962C8B-B14F-4D97-AF65-F5344CB8AC3E}">
        <p14:creationId xmlns:p14="http://schemas.microsoft.com/office/powerpoint/2010/main" val="33087419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1C20C6F0-5DDD-4EB6-8505-DC7407072241}"/>
              </a:ext>
            </a:extLst>
          </p:cNvPr>
          <p:cNvSpPr>
            <a:spLocks noGrp="1"/>
          </p:cNvSpPr>
          <p:nvPr>
            <p:ph sz="quarter" idx="15"/>
          </p:nvPr>
        </p:nvSpPr>
        <p:spPr>
          <a:xfrm>
            <a:off x="609600" y="812800"/>
            <a:ext cx="10871200" cy="5633382"/>
          </a:xfrm>
        </p:spPr>
        <p:txBody>
          <a:bodyPr>
            <a:normAutofit/>
          </a:bodyPr>
          <a:lstStyle/>
          <a:p>
            <a:pPr marL="0" indent="0">
              <a:buNone/>
            </a:pPr>
            <a:r>
              <a:rPr lang="en-US" altLang="zh-CN" sz="2400" dirty="0"/>
              <a:t>1</a:t>
            </a:r>
            <a:r>
              <a:rPr lang="zh-CN" altLang="en-US" sz="2400" dirty="0"/>
              <a:t>、宇宙</a:t>
            </a:r>
            <a:r>
              <a:rPr lang="en-US" altLang="zh-CN" sz="2400" dirty="0"/>
              <a:t>γ</a:t>
            </a:r>
            <a:r>
              <a:rPr lang="zh-CN" altLang="en-US" sz="2400" dirty="0"/>
              <a:t>射线图像</a:t>
            </a:r>
          </a:p>
          <a:p>
            <a:pPr marL="0" indent="0">
              <a:buNone/>
            </a:pPr>
            <a:r>
              <a:rPr lang="en-US" altLang="zh-CN" sz="2400" dirty="0"/>
              <a:t>2</a:t>
            </a:r>
            <a:r>
              <a:rPr lang="zh-CN" altLang="en-US" sz="2400" dirty="0"/>
              <a:t>、</a:t>
            </a:r>
            <a:r>
              <a:rPr lang="en-US" altLang="zh-CN" sz="2400" dirty="0"/>
              <a:t>X</a:t>
            </a:r>
            <a:r>
              <a:rPr lang="zh-CN" altLang="en-US" sz="2400" dirty="0"/>
              <a:t>射线图像</a:t>
            </a:r>
          </a:p>
          <a:p>
            <a:pPr marL="0" indent="0">
              <a:buNone/>
            </a:pPr>
            <a:r>
              <a:rPr lang="en-US" altLang="zh-CN" sz="2400" dirty="0"/>
              <a:t>3</a:t>
            </a:r>
            <a:r>
              <a:rPr lang="zh-CN" altLang="en-US" sz="2400" dirty="0"/>
              <a:t>、紫外线图像</a:t>
            </a:r>
          </a:p>
          <a:p>
            <a:pPr marL="0" indent="0">
              <a:buNone/>
            </a:pPr>
            <a:r>
              <a:rPr lang="en-US" altLang="zh-CN" sz="2400" dirty="0"/>
              <a:t>4</a:t>
            </a:r>
            <a:r>
              <a:rPr lang="zh-CN" altLang="en-US" sz="2400" dirty="0"/>
              <a:t>、可见光图像</a:t>
            </a:r>
          </a:p>
          <a:p>
            <a:pPr marL="0" indent="0">
              <a:buNone/>
            </a:pPr>
            <a:r>
              <a:rPr lang="en-US" altLang="zh-CN" sz="2400" dirty="0"/>
              <a:t>5</a:t>
            </a:r>
            <a:r>
              <a:rPr lang="zh-CN" altLang="en-US" sz="2400" dirty="0"/>
              <a:t>、红外线图像</a:t>
            </a:r>
          </a:p>
          <a:p>
            <a:pPr marL="0" indent="0">
              <a:buNone/>
            </a:pPr>
            <a:r>
              <a:rPr lang="en-US" altLang="zh-CN" sz="2400" dirty="0"/>
              <a:t>6</a:t>
            </a:r>
            <a:r>
              <a:rPr lang="zh-CN" altLang="en-US" sz="2400" dirty="0"/>
              <a:t>、无线电波图像</a:t>
            </a:r>
          </a:p>
          <a:p>
            <a:pPr marL="0" indent="0">
              <a:buNone/>
            </a:pPr>
            <a:r>
              <a:rPr lang="en-US" altLang="zh-CN" sz="2400" dirty="0"/>
              <a:t>7</a:t>
            </a:r>
            <a:r>
              <a:rPr lang="zh-CN" altLang="en-US" sz="2400" dirty="0"/>
              <a:t>、交流电波图像 </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不同波段的图像</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14.3  </a:t>
            </a:r>
            <a:r>
              <a:rPr lang="zh-CN" altLang="en-US" dirty="0"/>
              <a:t>图像处理与理解</a:t>
            </a:r>
          </a:p>
        </p:txBody>
      </p:sp>
      <p:grpSp>
        <p:nvGrpSpPr>
          <p:cNvPr id="5" name="Group 13">
            <a:extLst>
              <a:ext uri="{FF2B5EF4-FFF2-40B4-BE49-F238E27FC236}">
                <a16:creationId xmlns:a16="http://schemas.microsoft.com/office/drawing/2014/main" id="{E429DDC9-0EBE-409D-88AB-7E4C9EED93E2}"/>
              </a:ext>
            </a:extLst>
          </p:cNvPr>
          <p:cNvGrpSpPr>
            <a:grpSpLocks/>
          </p:cNvGrpSpPr>
          <p:nvPr/>
        </p:nvGrpSpPr>
        <p:grpSpPr bwMode="auto">
          <a:xfrm>
            <a:off x="5760805" y="1067270"/>
            <a:ext cx="4113445" cy="3797890"/>
            <a:chOff x="2584" y="1473"/>
            <a:chExt cx="2630" cy="2404"/>
          </a:xfrm>
        </p:grpSpPr>
        <p:pic>
          <p:nvPicPr>
            <p:cNvPr id="8" name="Picture 6" descr="010106a">
              <a:extLst>
                <a:ext uri="{FF2B5EF4-FFF2-40B4-BE49-F238E27FC236}">
                  <a16:creationId xmlns:a16="http://schemas.microsoft.com/office/drawing/2014/main" id="{633C6D6E-A0A4-4EF4-B0B4-9CC9C1496B0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42" y="2131"/>
              <a:ext cx="987" cy="724"/>
            </a:xfrm>
            <a:prstGeom prst="rect">
              <a:avLst/>
            </a:prstGeom>
            <a:noFill/>
            <a:ln w="9525">
              <a:noFill/>
              <a:miter lim="800000"/>
              <a:headEnd/>
              <a:tailEnd/>
            </a:ln>
          </p:spPr>
        </p:pic>
        <p:pic>
          <p:nvPicPr>
            <p:cNvPr id="9" name="Picture 7" descr="010106b">
              <a:extLst>
                <a:ext uri="{FF2B5EF4-FFF2-40B4-BE49-F238E27FC236}">
                  <a16:creationId xmlns:a16="http://schemas.microsoft.com/office/drawing/2014/main" id="{4EC4AE48-CB17-4E39-BCCC-4C98FDCBD2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02" y="2131"/>
              <a:ext cx="973" cy="732"/>
            </a:xfrm>
            <a:prstGeom prst="rect">
              <a:avLst/>
            </a:prstGeom>
            <a:noFill/>
            <a:ln w="9525">
              <a:noFill/>
              <a:miter lim="800000"/>
              <a:headEnd/>
              <a:tailEnd/>
            </a:ln>
          </p:spPr>
        </p:pic>
        <p:pic>
          <p:nvPicPr>
            <p:cNvPr id="10" name="Picture 8" descr="010106c">
              <a:extLst>
                <a:ext uri="{FF2B5EF4-FFF2-40B4-BE49-F238E27FC236}">
                  <a16:creationId xmlns:a16="http://schemas.microsoft.com/office/drawing/2014/main" id="{3A3B998D-4C05-4B15-A224-28CCED8A175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742" y="3038"/>
              <a:ext cx="985" cy="722"/>
            </a:xfrm>
            <a:prstGeom prst="rect">
              <a:avLst/>
            </a:prstGeom>
            <a:noFill/>
            <a:ln w="9525">
              <a:noFill/>
              <a:miter lim="800000"/>
              <a:headEnd/>
              <a:tailEnd/>
            </a:ln>
          </p:spPr>
        </p:pic>
        <p:pic>
          <p:nvPicPr>
            <p:cNvPr id="11" name="Picture 9" descr="010106d">
              <a:extLst>
                <a:ext uri="{FF2B5EF4-FFF2-40B4-BE49-F238E27FC236}">
                  <a16:creationId xmlns:a16="http://schemas.microsoft.com/office/drawing/2014/main" id="{EB9F325D-702D-4CD6-A724-F17630F9AA8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02" y="3038"/>
              <a:ext cx="977" cy="712"/>
            </a:xfrm>
            <a:prstGeom prst="rect">
              <a:avLst/>
            </a:prstGeom>
            <a:noFill/>
            <a:ln w="9525">
              <a:noFill/>
              <a:miter lim="800000"/>
              <a:headEnd/>
              <a:tailEnd/>
            </a:ln>
          </p:spPr>
        </p:pic>
        <p:sp>
          <p:nvSpPr>
            <p:cNvPr id="12" name="Rectangle 10">
              <a:extLst>
                <a:ext uri="{FF2B5EF4-FFF2-40B4-BE49-F238E27FC236}">
                  <a16:creationId xmlns:a16="http://schemas.microsoft.com/office/drawing/2014/main" id="{4A0FE964-9974-4D7D-9BF4-DA1E539104E5}"/>
                </a:ext>
              </a:extLst>
            </p:cNvPr>
            <p:cNvSpPr>
              <a:spLocks noChangeArrowheads="1"/>
            </p:cNvSpPr>
            <p:nvPr/>
          </p:nvSpPr>
          <p:spPr bwMode="auto">
            <a:xfrm>
              <a:off x="3173" y="1637"/>
              <a:ext cx="1572" cy="327"/>
            </a:xfrm>
            <a:prstGeom prst="rect">
              <a:avLst/>
            </a:prstGeom>
            <a:noFill/>
            <a:ln w="9525">
              <a:noFill/>
              <a:miter lim="800000"/>
              <a:headEnd/>
              <a:tailEnd/>
            </a:ln>
          </p:spPr>
          <p:txBody>
            <a:bodyPr wrap="none" anchor="ctr">
              <a:spAutoFit/>
            </a:bodyPr>
            <a:lstStyle/>
            <a:p>
              <a:pPr algn="ctr"/>
              <a:r>
                <a:rPr lang="zh-CN" altLang="en-US" sz="2800" dirty="0">
                  <a:latin typeface="+mj-lt"/>
                  <a:ea typeface="黑体" pitchFamily="49" charset="-122"/>
                </a:rPr>
                <a:t>不同光照图像 </a:t>
              </a:r>
            </a:p>
          </p:txBody>
        </p:sp>
        <p:sp>
          <p:nvSpPr>
            <p:cNvPr id="13" name="Rectangle 11">
              <a:extLst>
                <a:ext uri="{FF2B5EF4-FFF2-40B4-BE49-F238E27FC236}">
                  <a16:creationId xmlns:a16="http://schemas.microsoft.com/office/drawing/2014/main" id="{72584CFD-45E1-489B-8EA6-4A86AC7DABDD}"/>
                </a:ext>
              </a:extLst>
            </p:cNvPr>
            <p:cNvSpPr>
              <a:spLocks noChangeArrowheads="1"/>
            </p:cNvSpPr>
            <p:nvPr/>
          </p:nvSpPr>
          <p:spPr bwMode="auto">
            <a:xfrm>
              <a:off x="2584" y="1473"/>
              <a:ext cx="2630" cy="2404"/>
            </a:xfrm>
            <a:prstGeom prst="rect">
              <a:avLst/>
            </a:prstGeom>
            <a:noFill/>
            <a:ln w="38100" cmpd="dbl">
              <a:solidFill>
                <a:srgbClr val="FF33CC"/>
              </a:solidFill>
              <a:miter lim="800000"/>
              <a:headEnd/>
              <a:tailEnd/>
            </a:ln>
          </p:spPr>
          <p:txBody>
            <a:bodyPr wrap="none" anchor="ctr"/>
            <a:lstStyle/>
            <a:p>
              <a:pPr>
                <a:spcBef>
                  <a:spcPct val="20000"/>
                </a:spcBef>
                <a:buFontTx/>
                <a:buChar char="•"/>
              </a:pPr>
              <a:endParaRPr lang="zh-CN" altLang="en-US">
                <a:latin typeface="+mj-lt"/>
                <a:ea typeface="黑体" pitchFamily="49" charset="-122"/>
              </a:endParaRPr>
            </a:p>
          </p:txBody>
        </p:sp>
      </p:grpSp>
      <p:sp>
        <p:nvSpPr>
          <p:cNvPr id="14" name="Line 14">
            <a:extLst>
              <a:ext uri="{FF2B5EF4-FFF2-40B4-BE49-F238E27FC236}">
                <a16:creationId xmlns:a16="http://schemas.microsoft.com/office/drawing/2014/main" id="{A314DACE-EF9C-4EE5-B707-E60346AD0721}"/>
              </a:ext>
            </a:extLst>
          </p:cNvPr>
          <p:cNvSpPr>
            <a:spLocks noChangeShapeType="1"/>
          </p:cNvSpPr>
          <p:nvPr/>
        </p:nvSpPr>
        <p:spPr bwMode="auto">
          <a:xfrm>
            <a:off x="3154088" y="3079696"/>
            <a:ext cx="971075" cy="0"/>
          </a:xfrm>
          <a:prstGeom prst="line">
            <a:avLst/>
          </a:prstGeom>
          <a:noFill/>
          <a:ln w="38100" cmpd="dbl">
            <a:solidFill>
              <a:srgbClr val="FF33CC"/>
            </a:solidFill>
            <a:miter lim="800000"/>
            <a:headEnd/>
            <a:tailEnd type="triangle" w="lg" len="lg"/>
          </a:ln>
        </p:spPr>
        <p:txBody>
          <a:bodyPr/>
          <a:lstStyle/>
          <a:p>
            <a:endParaRPr lang="zh-CN" altLang="en-US">
              <a:latin typeface="+mj-lt"/>
              <a:ea typeface="黑体" pitchFamily="49" charset="-122"/>
            </a:endParaRPr>
          </a:p>
        </p:txBody>
      </p:sp>
      <p:pic>
        <p:nvPicPr>
          <p:cNvPr id="1026" name="Picture 2">
            <a:extLst>
              <a:ext uri="{FF2B5EF4-FFF2-40B4-BE49-F238E27FC236}">
                <a16:creationId xmlns:a16="http://schemas.microsoft.com/office/drawing/2014/main" id="{DDAE4882-CB04-4CA2-8A2A-24D7224F9E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181100" y="4664523"/>
            <a:ext cx="3945976" cy="1963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9612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不同类型的图像</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14.3  </a:t>
            </a:r>
            <a:r>
              <a:rPr lang="zh-CN" altLang="en-US" dirty="0"/>
              <a:t>图像处理与理解</a:t>
            </a:r>
          </a:p>
        </p:txBody>
      </p:sp>
      <p:pic>
        <p:nvPicPr>
          <p:cNvPr id="16" name="Picture 2">
            <a:extLst>
              <a:ext uri="{FF2B5EF4-FFF2-40B4-BE49-F238E27FC236}">
                <a16:creationId xmlns:a16="http://schemas.microsoft.com/office/drawing/2014/main" id="{A87D601D-8DE4-4BCC-9D8A-E3E647A98247}"/>
              </a:ext>
            </a:extLst>
          </p:cNvPr>
          <p:cNvPicPr>
            <a:picLocks noChangeAspect="1" noChangeArrowheads="1"/>
          </p:cNvPicPr>
          <p:nvPr/>
        </p:nvPicPr>
        <p:blipFill>
          <a:blip r:embed="rId2" cstate="print"/>
          <a:srcRect/>
          <a:stretch>
            <a:fillRect/>
          </a:stretch>
        </p:blipFill>
        <p:spPr bwMode="auto">
          <a:xfrm>
            <a:off x="1503405" y="924197"/>
            <a:ext cx="9185190" cy="4616391"/>
          </a:xfrm>
          <a:prstGeom prst="rect">
            <a:avLst/>
          </a:prstGeom>
          <a:noFill/>
          <a:ln w="9525">
            <a:noFill/>
            <a:miter lim="800000"/>
            <a:headEnd/>
            <a:tailEnd/>
          </a:ln>
        </p:spPr>
      </p:pic>
    </p:spTree>
    <p:extLst>
      <p:ext uri="{BB962C8B-B14F-4D97-AF65-F5344CB8AC3E}">
        <p14:creationId xmlns:p14="http://schemas.microsoft.com/office/powerpoint/2010/main" val="6634622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图像的分类</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14.3  </a:t>
            </a:r>
            <a:r>
              <a:rPr lang="zh-CN" altLang="en-US" dirty="0"/>
              <a:t>图像处理与理解</a:t>
            </a:r>
          </a:p>
        </p:txBody>
      </p:sp>
      <p:pic>
        <p:nvPicPr>
          <p:cNvPr id="2" name="Picture 2">
            <a:extLst>
              <a:ext uri="{FF2B5EF4-FFF2-40B4-BE49-F238E27FC236}">
                <a16:creationId xmlns:a16="http://schemas.microsoft.com/office/drawing/2014/main" id="{EC6C6259-E45E-4D38-B1B1-B4BBCC6A26AA}"/>
              </a:ext>
            </a:extLst>
          </p:cNvPr>
          <p:cNvPicPr>
            <a:picLocks noChangeAspect="1" noChangeArrowheads="1"/>
          </p:cNvPicPr>
          <p:nvPr/>
        </p:nvPicPr>
        <p:blipFill>
          <a:blip r:embed="rId2" cstate="print"/>
          <a:srcRect/>
          <a:stretch>
            <a:fillRect/>
          </a:stretch>
        </p:blipFill>
        <p:spPr bwMode="auto">
          <a:xfrm>
            <a:off x="2141781" y="831106"/>
            <a:ext cx="7908437" cy="4501130"/>
          </a:xfrm>
          <a:prstGeom prst="rect">
            <a:avLst/>
          </a:prstGeom>
          <a:noFill/>
          <a:ln w="9525">
            <a:noFill/>
            <a:miter lim="800000"/>
            <a:headEnd/>
            <a:tailEnd/>
          </a:ln>
        </p:spPr>
      </p:pic>
    </p:spTree>
    <p:extLst>
      <p:ext uri="{BB962C8B-B14F-4D97-AF65-F5344CB8AC3E}">
        <p14:creationId xmlns:p14="http://schemas.microsoft.com/office/powerpoint/2010/main" val="540787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图灵测试</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pic>
        <p:nvPicPr>
          <p:cNvPr id="7" name="Picture 2">
            <a:extLst>
              <a:ext uri="{FF2B5EF4-FFF2-40B4-BE49-F238E27FC236}">
                <a16:creationId xmlns:a16="http://schemas.microsoft.com/office/drawing/2014/main" id="{89DC3395-5415-4D68-8645-EFE7D00F00BF}"/>
              </a:ext>
            </a:extLst>
          </p:cNvPr>
          <p:cNvPicPr>
            <a:picLocks noChangeAspect="1" noChangeArrowheads="1"/>
          </p:cNvPicPr>
          <p:nvPr/>
        </p:nvPicPr>
        <p:blipFill>
          <a:blip r:embed="rId2" cstate="print"/>
          <a:srcRect/>
          <a:stretch>
            <a:fillRect/>
          </a:stretch>
        </p:blipFill>
        <p:spPr bwMode="auto">
          <a:xfrm>
            <a:off x="1955385" y="668127"/>
            <a:ext cx="8281229" cy="3907139"/>
          </a:xfrm>
          <a:prstGeom prst="rect">
            <a:avLst/>
          </a:prstGeom>
          <a:noFill/>
          <a:ln w="9525">
            <a:noFill/>
            <a:miter lim="800000"/>
            <a:headEnd/>
            <a:tailEnd/>
          </a:ln>
        </p:spPr>
      </p:pic>
      <p:sp>
        <p:nvSpPr>
          <p:cNvPr id="9" name="文本框 8">
            <a:extLst>
              <a:ext uri="{FF2B5EF4-FFF2-40B4-BE49-F238E27FC236}">
                <a16:creationId xmlns:a16="http://schemas.microsoft.com/office/drawing/2014/main" id="{A684AD30-8078-42E3-BE86-5115BAE69CF7}"/>
              </a:ext>
            </a:extLst>
          </p:cNvPr>
          <p:cNvSpPr txBox="1"/>
          <p:nvPr/>
        </p:nvSpPr>
        <p:spPr>
          <a:xfrm>
            <a:off x="4003118" y="4888900"/>
            <a:ext cx="4185761" cy="461665"/>
          </a:xfrm>
          <a:prstGeom prst="rect">
            <a:avLst/>
          </a:prstGeom>
          <a:solidFill>
            <a:srgbClr val="C00000"/>
          </a:solidFill>
        </p:spPr>
        <p:txBody>
          <a:bodyPr wrap="none" rtlCol="0">
            <a:spAutoFit/>
          </a:bodyPr>
          <a:lstStyle/>
          <a:p>
            <a:pPr algn="ctr"/>
            <a:r>
              <a:rPr lang="zh-CN" altLang="en-US" sz="2400" dirty="0">
                <a:solidFill>
                  <a:schemeClr val="bg1"/>
                </a:solidFill>
                <a:latin typeface="黑体" panose="02010609060101010101" pitchFamily="49" charset="-122"/>
                <a:ea typeface="黑体" panose="02010609060101010101" pitchFamily="49" charset="-122"/>
              </a:rPr>
              <a:t>回答问题的很有可能是计算机</a:t>
            </a:r>
          </a:p>
        </p:txBody>
      </p:sp>
    </p:spTree>
    <p:extLst>
      <p:ext uri="{BB962C8B-B14F-4D97-AF65-F5344CB8AC3E}">
        <p14:creationId xmlns:p14="http://schemas.microsoft.com/office/powerpoint/2010/main" val="12257067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DD73C8C0-2E5E-4555-8C93-EDC8EDBD481D}"/>
              </a:ext>
            </a:extLst>
          </p:cNvPr>
          <p:cNvSpPr>
            <a:spLocks noGrp="1"/>
          </p:cNvSpPr>
          <p:nvPr>
            <p:ph sz="quarter" idx="15"/>
          </p:nvPr>
        </p:nvSpPr>
        <p:spPr/>
        <p:txBody>
          <a:bodyPr>
            <a:normAutofit/>
          </a:bodyPr>
          <a:lstStyle/>
          <a:p>
            <a:r>
              <a:rPr lang="zh-CN" altLang="en-US" sz="2800" dirty="0"/>
              <a:t>图像工程的</a:t>
            </a:r>
            <a:r>
              <a:rPr lang="en-US" altLang="zh-CN" sz="2800" dirty="0"/>
              <a:t>3</a:t>
            </a:r>
            <a:r>
              <a:rPr lang="zh-CN" altLang="en-US" sz="2800" dirty="0"/>
              <a:t>个层次</a:t>
            </a:r>
          </a:p>
          <a:p>
            <a:pPr lvl="1"/>
            <a:r>
              <a:rPr lang="zh-CN" altLang="en-US" sz="2400" dirty="0"/>
              <a:t>抽象程度和数据量上各有特点</a:t>
            </a:r>
          </a:p>
          <a:p>
            <a:pPr lvl="1"/>
            <a:r>
              <a:rPr lang="zh-CN" altLang="en-US" sz="2400" dirty="0"/>
              <a:t>操作对象和语义层次各不相同</a:t>
            </a:r>
          </a:p>
          <a:p>
            <a:endParaRPr lang="zh-CN" altLang="en-US" sz="3600"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图像工程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14.3  </a:t>
            </a:r>
            <a:r>
              <a:rPr lang="zh-CN" altLang="en-US" dirty="0"/>
              <a:t>图像处理与理解</a:t>
            </a:r>
          </a:p>
        </p:txBody>
      </p:sp>
      <p:pic>
        <p:nvPicPr>
          <p:cNvPr id="9" name="Picture 7" descr="010201">
            <a:extLst>
              <a:ext uri="{FF2B5EF4-FFF2-40B4-BE49-F238E27FC236}">
                <a16:creationId xmlns:a16="http://schemas.microsoft.com/office/drawing/2014/main" id="{3797D99E-CBE8-43AE-B8FD-FB75E175885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l="-2148" t="-2873" r="-1602" b="-2873"/>
          <a:stretch>
            <a:fillRect/>
          </a:stretch>
        </p:blipFill>
        <p:spPr bwMode="auto">
          <a:xfrm>
            <a:off x="2416178" y="2385073"/>
            <a:ext cx="7359643" cy="3177525"/>
          </a:xfrm>
          <a:prstGeom prst="rect">
            <a:avLst/>
          </a:prstGeom>
          <a:solidFill>
            <a:schemeClr val="bg1"/>
          </a:solidFill>
          <a:ln w="9525">
            <a:noFill/>
            <a:miter lim="800000"/>
            <a:headEnd/>
            <a:tailEnd/>
          </a:ln>
        </p:spPr>
      </p:pic>
    </p:spTree>
    <p:extLst>
      <p:ext uri="{BB962C8B-B14F-4D97-AF65-F5344CB8AC3E}">
        <p14:creationId xmlns:p14="http://schemas.microsoft.com/office/powerpoint/2010/main" val="10764690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图像工程的学科交叉</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14.3  </a:t>
            </a:r>
            <a:r>
              <a:rPr lang="zh-CN" altLang="en-US" dirty="0"/>
              <a:t>图像处理与理解</a:t>
            </a:r>
          </a:p>
        </p:txBody>
      </p:sp>
      <p:pic>
        <p:nvPicPr>
          <p:cNvPr id="5" name="Picture 5" descr="010202">
            <a:extLst>
              <a:ext uri="{FF2B5EF4-FFF2-40B4-BE49-F238E27FC236}">
                <a16:creationId xmlns:a16="http://schemas.microsoft.com/office/drawing/2014/main" id="{14E555CA-28DD-4376-B691-F7A3A772C2B4}"/>
              </a:ext>
            </a:extLst>
          </p:cNvPr>
          <p:cNvPicPr>
            <a:picLocks noChangeArrowheads="1"/>
          </p:cNvPicPr>
          <p:nvPr/>
        </p:nvPicPr>
        <p:blipFill>
          <a:blip r:embed="rId2" cstate="screen">
            <a:extLst>
              <a:ext uri="{28A0092B-C50C-407E-A947-70E740481C1C}">
                <a14:useLocalDpi xmlns:a14="http://schemas.microsoft.com/office/drawing/2010/main"/>
              </a:ext>
            </a:extLst>
          </a:blip>
          <a:srcRect l="-754" t="-4326" r="-870" b="-4326"/>
          <a:stretch>
            <a:fillRect/>
          </a:stretch>
        </p:blipFill>
        <p:spPr bwMode="auto">
          <a:xfrm>
            <a:off x="969370" y="958230"/>
            <a:ext cx="10253260" cy="4197970"/>
          </a:xfrm>
          <a:prstGeom prst="rect">
            <a:avLst/>
          </a:prstGeom>
          <a:solidFill>
            <a:schemeClr val="bg1"/>
          </a:solidFill>
          <a:ln w="9525">
            <a:noFill/>
            <a:miter lim="800000"/>
            <a:headEnd/>
            <a:tailEnd/>
          </a:ln>
        </p:spPr>
      </p:pic>
    </p:spTree>
    <p:extLst>
      <p:ext uri="{BB962C8B-B14F-4D97-AF65-F5344CB8AC3E}">
        <p14:creationId xmlns:p14="http://schemas.microsoft.com/office/powerpoint/2010/main" val="23102342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1907D850-45C1-4FE2-85D4-A85604BAECA1}"/>
              </a:ext>
            </a:extLst>
          </p:cNvPr>
          <p:cNvSpPr>
            <a:spLocks noGrp="1"/>
          </p:cNvSpPr>
          <p:nvPr>
            <p:ph sz="quarter" idx="15"/>
          </p:nvPr>
        </p:nvSpPr>
        <p:spPr/>
        <p:txBody>
          <a:bodyPr/>
          <a:lstStyle/>
          <a:p>
            <a:r>
              <a:rPr lang="zh-CN" altLang="en-US" sz="3200" dirty="0"/>
              <a:t>一幅图像一般可以用一个</a:t>
            </a:r>
            <a:r>
              <a:rPr lang="en-US" altLang="zh-CN" sz="3200" dirty="0"/>
              <a:t>2-D</a:t>
            </a:r>
            <a:r>
              <a:rPr lang="zh-CN" altLang="en-US" sz="3200" dirty="0"/>
              <a:t>函数</a:t>
            </a:r>
            <a:r>
              <a:rPr lang="en-US" altLang="zh-CN" sz="3200" dirty="0"/>
              <a:t>f(x, y)</a:t>
            </a:r>
            <a:r>
              <a:rPr lang="zh-CN" altLang="en-US" sz="3200" dirty="0"/>
              <a:t>来表示（计算机中为一个</a:t>
            </a:r>
            <a:r>
              <a:rPr lang="en-US" altLang="zh-CN" sz="3200" dirty="0"/>
              <a:t>2-D</a:t>
            </a:r>
            <a:r>
              <a:rPr lang="zh-CN" altLang="en-US" sz="3200" dirty="0"/>
              <a:t>数组） </a:t>
            </a:r>
          </a:p>
          <a:p>
            <a:endParaRPr lang="zh-CN" altLang="en-US"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图像表示与显示</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14.3  </a:t>
            </a:r>
            <a:r>
              <a:rPr lang="zh-CN" altLang="en-US" dirty="0"/>
              <a:t>图像处理与理解</a:t>
            </a:r>
          </a:p>
        </p:txBody>
      </p:sp>
      <p:sp>
        <p:nvSpPr>
          <p:cNvPr id="9" name="矩形 8">
            <a:extLst>
              <a:ext uri="{FF2B5EF4-FFF2-40B4-BE49-F238E27FC236}">
                <a16:creationId xmlns:a16="http://schemas.microsoft.com/office/drawing/2014/main" id="{149C2D8D-68A9-45A2-9169-660AC2D881BD}"/>
              </a:ext>
            </a:extLst>
          </p:cNvPr>
          <p:cNvSpPr/>
          <p:nvPr/>
        </p:nvSpPr>
        <p:spPr>
          <a:xfrm>
            <a:off x="918352" y="2567565"/>
            <a:ext cx="3039103" cy="461665"/>
          </a:xfrm>
          <a:prstGeom prst="rect">
            <a:avLst/>
          </a:prstGeom>
          <a:solidFill>
            <a:schemeClr val="tx2"/>
          </a:solidFill>
          <a:ln>
            <a:noFill/>
          </a:ln>
        </p:spPr>
        <p:txBody>
          <a:bodyPr wrap="square">
            <a:spAutoFit/>
          </a:bodyPr>
          <a:lstStyle/>
          <a:p>
            <a:pPr algn="ctr">
              <a:defRPr/>
            </a:pPr>
            <a:r>
              <a:rPr lang="zh-CN" altLang="zh-CN" sz="2400" kern="100" dirty="0">
                <a:solidFill>
                  <a:schemeClr val="bg1"/>
                </a:solidFill>
                <a:latin typeface="黑体" pitchFamily="49" charset="-122"/>
                <a:ea typeface="黑体" pitchFamily="49" charset="-122"/>
                <a:cs typeface="Times New Roman" panose="02020603050405020304" pitchFamily="18" charset="0"/>
              </a:rPr>
              <a:t>两幅典型的公开图像</a:t>
            </a:r>
            <a:endParaRPr lang="zh-CN" altLang="en-US" sz="2400" dirty="0">
              <a:solidFill>
                <a:schemeClr val="bg1"/>
              </a:solidFill>
              <a:latin typeface="黑体" pitchFamily="49" charset="-122"/>
              <a:ea typeface="黑体" pitchFamily="49" charset="-122"/>
            </a:endParaRPr>
          </a:p>
        </p:txBody>
      </p:sp>
      <p:pic>
        <p:nvPicPr>
          <p:cNvPr id="11" name="Picture 3">
            <a:extLst>
              <a:ext uri="{FF2B5EF4-FFF2-40B4-BE49-F238E27FC236}">
                <a16:creationId xmlns:a16="http://schemas.microsoft.com/office/drawing/2014/main" id="{3F309D1B-88E7-49B6-AB1A-9F0D5DEFFD22}"/>
              </a:ext>
            </a:extLst>
          </p:cNvPr>
          <p:cNvPicPr>
            <a:picLocks noChangeAspect="1" noChangeArrowheads="1"/>
          </p:cNvPicPr>
          <p:nvPr/>
        </p:nvPicPr>
        <p:blipFill>
          <a:blip r:embed="rId2" cstate="print"/>
          <a:srcRect/>
          <a:stretch>
            <a:fillRect/>
          </a:stretch>
        </p:blipFill>
        <p:spPr bwMode="auto">
          <a:xfrm>
            <a:off x="4266207" y="2338273"/>
            <a:ext cx="7176493" cy="3309707"/>
          </a:xfrm>
          <a:prstGeom prst="rect">
            <a:avLst/>
          </a:prstGeom>
          <a:noFill/>
          <a:ln w="9525">
            <a:noFill/>
            <a:miter lim="800000"/>
            <a:headEnd/>
            <a:tailEnd/>
          </a:ln>
        </p:spPr>
      </p:pic>
    </p:spTree>
    <p:extLst>
      <p:ext uri="{BB962C8B-B14F-4D97-AF65-F5344CB8AC3E}">
        <p14:creationId xmlns:p14="http://schemas.microsoft.com/office/powerpoint/2010/main" val="5680557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1907D850-45C1-4FE2-85D4-A85604BAECA1}"/>
              </a:ext>
            </a:extLst>
          </p:cNvPr>
          <p:cNvSpPr>
            <a:spLocks noGrp="1"/>
          </p:cNvSpPr>
          <p:nvPr>
            <p:ph sz="quarter" idx="15"/>
          </p:nvPr>
        </p:nvSpPr>
        <p:spPr/>
        <p:txBody>
          <a:bodyPr/>
          <a:lstStyle/>
          <a:p>
            <a:r>
              <a:rPr lang="zh-CN" altLang="en-US" sz="3200" dirty="0"/>
              <a:t>一幅图像可分解为许多个单元。每个基本单元叫做图像元素，简称像素。</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图像和像素的表示</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14.3  </a:t>
            </a:r>
            <a:r>
              <a:rPr lang="zh-CN" altLang="en-US" dirty="0"/>
              <a:t>图像处理与理解</a:t>
            </a:r>
          </a:p>
        </p:txBody>
      </p:sp>
      <p:sp>
        <p:nvSpPr>
          <p:cNvPr id="9" name="矩形 8">
            <a:extLst>
              <a:ext uri="{FF2B5EF4-FFF2-40B4-BE49-F238E27FC236}">
                <a16:creationId xmlns:a16="http://schemas.microsoft.com/office/drawing/2014/main" id="{149C2D8D-68A9-45A2-9169-660AC2D881BD}"/>
              </a:ext>
            </a:extLst>
          </p:cNvPr>
          <p:cNvSpPr/>
          <p:nvPr/>
        </p:nvSpPr>
        <p:spPr>
          <a:xfrm>
            <a:off x="8405974" y="3262098"/>
            <a:ext cx="2500964" cy="461665"/>
          </a:xfrm>
          <a:prstGeom prst="rect">
            <a:avLst/>
          </a:prstGeom>
          <a:solidFill>
            <a:schemeClr val="tx2"/>
          </a:solidFill>
          <a:ln>
            <a:noFill/>
          </a:ln>
        </p:spPr>
        <p:txBody>
          <a:bodyPr wrap="square">
            <a:spAutoFit/>
          </a:bodyPr>
          <a:lstStyle/>
          <a:p>
            <a:pPr algn="ctr">
              <a:defRPr/>
            </a:pPr>
            <a:r>
              <a:rPr lang="zh-CN" altLang="en-US" sz="2400" kern="100" dirty="0">
                <a:solidFill>
                  <a:schemeClr val="bg1"/>
                </a:solidFill>
                <a:latin typeface="黑体" pitchFamily="49" charset="-122"/>
                <a:ea typeface="黑体" pitchFamily="49" charset="-122"/>
                <a:cs typeface="Times New Roman" panose="02020603050405020304" pitchFamily="18" charset="0"/>
              </a:rPr>
              <a:t>矩阵表示</a:t>
            </a:r>
            <a:endParaRPr lang="zh-CN" altLang="en-US" sz="2400" dirty="0">
              <a:solidFill>
                <a:schemeClr val="bg1"/>
              </a:solidFill>
              <a:latin typeface="黑体" pitchFamily="49" charset="-122"/>
              <a:ea typeface="黑体" pitchFamily="49" charset="-122"/>
            </a:endParaRPr>
          </a:p>
        </p:txBody>
      </p:sp>
      <p:pic>
        <p:nvPicPr>
          <p:cNvPr id="2" name="Picture 3">
            <a:extLst>
              <a:ext uri="{FF2B5EF4-FFF2-40B4-BE49-F238E27FC236}">
                <a16:creationId xmlns:a16="http://schemas.microsoft.com/office/drawing/2014/main" id="{62C9BBE7-A7FD-4470-B74A-3B09730263F7}"/>
              </a:ext>
            </a:extLst>
          </p:cNvPr>
          <p:cNvPicPr>
            <a:picLocks noChangeAspect="1" noChangeArrowheads="1"/>
          </p:cNvPicPr>
          <p:nvPr/>
        </p:nvPicPr>
        <p:blipFill>
          <a:blip r:embed="rId2" cstate="print"/>
          <a:srcRect/>
          <a:stretch>
            <a:fillRect/>
          </a:stretch>
        </p:blipFill>
        <p:spPr bwMode="auto">
          <a:xfrm>
            <a:off x="749300" y="2646091"/>
            <a:ext cx="6642100" cy="2557827"/>
          </a:xfrm>
          <a:prstGeom prst="rect">
            <a:avLst/>
          </a:prstGeom>
          <a:noFill/>
          <a:ln w="9525">
            <a:noFill/>
            <a:miter lim="800000"/>
            <a:headEnd/>
            <a:tailEnd/>
          </a:ln>
        </p:spPr>
      </p:pic>
      <p:pic>
        <p:nvPicPr>
          <p:cNvPr id="3" name="Picture 4">
            <a:extLst>
              <a:ext uri="{FF2B5EF4-FFF2-40B4-BE49-F238E27FC236}">
                <a16:creationId xmlns:a16="http://schemas.microsoft.com/office/drawing/2014/main" id="{A702B303-2E1F-4879-9DDC-F114B8F649C6}"/>
              </a:ext>
            </a:extLst>
          </p:cNvPr>
          <p:cNvPicPr>
            <a:picLocks noChangeAspect="1" noChangeArrowheads="1"/>
          </p:cNvPicPr>
          <p:nvPr/>
        </p:nvPicPr>
        <p:blipFill>
          <a:blip r:embed="rId3" cstate="print"/>
          <a:srcRect/>
          <a:stretch>
            <a:fillRect/>
          </a:stretch>
        </p:blipFill>
        <p:spPr bwMode="auto">
          <a:xfrm>
            <a:off x="8698066" y="1957894"/>
            <a:ext cx="1916781" cy="1216419"/>
          </a:xfrm>
          <a:prstGeom prst="rect">
            <a:avLst/>
          </a:prstGeom>
          <a:noFill/>
          <a:ln w="9525">
            <a:noFill/>
            <a:miter lim="800000"/>
            <a:headEnd/>
            <a:tailEnd/>
          </a:ln>
        </p:spPr>
      </p:pic>
      <p:pic>
        <p:nvPicPr>
          <p:cNvPr id="5" name="Picture 5">
            <a:extLst>
              <a:ext uri="{FF2B5EF4-FFF2-40B4-BE49-F238E27FC236}">
                <a16:creationId xmlns:a16="http://schemas.microsoft.com/office/drawing/2014/main" id="{F0F3BB86-5C7D-4AEB-A065-CAC3482E46A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181452" y="4121679"/>
            <a:ext cx="2950007" cy="571159"/>
          </a:xfrm>
          <a:prstGeom prst="rect">
            <a:avLst/>
          </a:prstGeom>
          <a:noFill/>
          <a:ln w="9525">
            <a:noFill/>
            <a:miter lim="800000"/>
            <a:headEnd/>
            <a:tailEnd/>
          </a:ln>
        </p:spPr>
      </p:pic>
      <p:sp>
        <p:nvSpPr>
          <p:cNvPr id="14" name="矩形 13">
            <a:extLst>
              <a:ext uri="{FF2B5EF4-FFF2-40B4-BE49-F238E27FC236}">
                <a16:creationId xmlns:a16="http://schemas.microsoft.com/office/drawing/2014/main" id="{D3BF8654-8DAD-4026-8EE6-E2A60B5A43FD}"/>
              </a:ext>
            </a:extLst>
          </p:cNvPr>
          <p:cNvSpPr/>
          <p:nvPr/>
        </p:nvSpPr>
        <p:spPr>
          <a:xfrm>
            <a:off x="8405974" y="4947686"/>
            <a:ext cx="2500964" cy="461665"/>
          </a:xfrm>
          <a:prstGeom prst="rect">
            <a:avLst/>
          </a:prstGeom>
          <a:solidFill>
            <a:schemeClr val="tx2"/>
          </a:solidFill>
          <a:ln>
            <a:noFill/>
          </a:ln>
        </p:spPr>
        <p:txBody>
          <a:bodyPr wrap="square">
            <a:spAutoFit/>
          </a:bodyPr>
          <a:lstStyle/>
          <a:p>
            <a:pPr algn="ctr">
              <a:defRPr/>
            </a:pPr>
            <a:r>
              <a:rPr lang="zh-CN" altLang="en-US" sz="2400" kern="100" dirty="0">
                <a:solidFill>
                  <a:schemeClr val="bg1"/>
                </a:solidFill>
                <a:latin typeface="黑体" pitchFamily="49" charset="-122"/>
                <a:ea typeface="黑体" pitchFamily="49" charset="-122"/>
                <a:cs typeface="Times New Roman" panose="02020603050405020304" pitchFamily="18" charset="0"/>
              </a:rPr>
              <a:t>矢量表示</a:t>
            </a:r>
            <a:endParaRPr lang="zh-CN" altLang="en-US" sz="24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val="17944643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图像和像素的表示</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14.3  </a:t>
            </a:r>
            <a:r>
              <a:rPr lang="zh-CN" altLang="en-US" dirty="0"/>
              <a:t>图像处理与理解</a:t>
            </a:r>
          </a:p>
        </p:txBody>
      </p:sp>
      <p:pic>
        <p:nvPicPr>
          <p:cNvPr id="11" name="Picture 2">
            <a:extLst>
              <a:ext uri="{FF2B5EF4-FFF2-40B4-BE49-F238E27FC236}">
                <a16:creationId xmlns:a16="http://schemas.microsoft.com/office/drawing/2014/main" id="{44FEA2F3-F395-41F1-AD9C-6E7748B765E1}"/>
              </a:ext>
            </a:extLst>
          </p:cNvPr>
          <p:cNvPicPr>
            <a:picLocks noChangeAspect="1" noChangeArrowheads="1"/>
          </p:cNvPicPr>
          <p:nvPr/>
        </p:nvPicPr>
        <p:blipFill>
          <a:blip r:embed="rId2" cstate="print"/>
          <a:srcRect/>
          <a:stretch>
            <a:fillRect/>
          </a:stretch>
        </p:blipFill>
        <p:spPr bwMode="auto">
          <a:xfrm>
            <a:off x="1314450" y="824722"/>
            <a:ext cx="9563100" cy="4787262"/>
          </a:xfrm>
          <a:prstGeom prst="rect">
            <a:avLst/>
          </a:prstGeom>
          <a:noFill/>
          <a:ln w="9525">
            <a:noFill/>
            <a:miter lim="800000"/>
            <a:headEnd/>
            <a:tailEnd/>
          </a:ln>
        </p:spPr>
      </p:pic>
    </p:spTree>
    <p:extLst>
      <p:ext uri="{BB962C8B-B14F-4D97-AF65-F5344CB8AC3E}">
        <p14:creationId xmlns:p14="http://schemas.microsoft.com/office/powerpoint/2010/main" val="14975853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2D362EAF-BD0F-4A77-8236-4E600294A281}"/>
              </a:ext>
            </a:extLst>
          </p:cNvPr>
          <p:cNvSpPr>
            <a:spLocks noGrp="1"/>
          </p:cNvSpPr>
          <p:nvPr>
            <p:ph sz="quarter" idx="15"/>
          </p:nvPr>
        </p:nvSpPr>
        <p:spPr/>
        <p:txBody>
          <a:bodyPr>
            <a:normAutofit/>
          </a:bodyPr>
          <a:lstStyle/>
          <a:p>
            <a:r>
              <a:rPr lang="zh-CN" altLang="en-US" dirty="0"/>
              <a:t>将图像数据以</a:t>
            </a:r>
            <a:r>
              <a:rPr lang="en-US" altLang="zh-CN" dirty="0"/>
              <a:t>2-D</a:t>
            </a:r>
            <a:r>
              <a:rPr lang="zh-CN" altLang="en-US" dirty="0"/>
              <a:t>图形式（亮度模式的空间排列，在空间</a:t>
            </a:r>
            <a:r>
              <a:rPr lang="en-US" altLang="zh-CN" dirty="0"/>
              <a:t>(x, y)</a:t>
            </a:r>
            <a:r>
              <a:rPr lang="zh-CN" altLang="en-US" dirty="0"/>
              <a:t>处显示对应</a:t>
            </a:r>
            <a:r>
              <a:rPr lang="en-US" altLang="zh-CN" dirty="0"/>
              <a:t>f</a:t>
            </a:r>
            <a:r>
              <a:rPr lang="zh-CN" altLang="en-US" dirty="0"/>
              <a:t>的亮度）展示出来：</a:t>
            </a:r>
          </a:p>
          <a:p>
            <a:pPr lvl="1"/>
            <a:r>
              <a:rPr lang="zh-CN" altLang="en-US" dirty="0"/>
              <a:t>可以显示图像的设备有许多种 </a:t>
            </a:r>
          </a:p>
          <a:p>
            <a:pPr lvl="1"/>
            <a:r>
              <a:rPr lang="zh-CN" altLang="en-US" dirty="0"/>
              <a:t>电视显示器 </a:t>
            </a:r>
          </a:p>
          <a:p>
            <a:pPr lvl="1"/>
            <a:r>
              <a:rPr lang="zh-CN" altLang="en-US" dirty="0"/>
              <a:t>阴极射线管（</a:t>
            </a:r>
            <a:r>
              <a:rPr lang="en-US" altLang="zh-CN" dirty="0"/>
              <a:t>CRT</a:t>
            </a:r>
            <a:r>
              <a:rPr lang="zh-CN" altLang="en-US" dirty="0"/>
              <a:t>） </a:t>
            </a:r>
          </a:p>
          <a:p>
            <a:pPr lvl="1"/>
            <a:r>
              <a:rPr lang="zh-CN" altLang="en-US" dirty="0"/>
              <a:t>各种打印设备 </a:t>
            </a:r>
          </a:p>
          <a:p>
            <a:endParaRPr lang="zh-CN" altLang="en-US" sz="3600"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图像显示</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14.3  </a:t>
            </a:r>
            <a:r>
              <a:rPr lang="zh-CN" altLang="en-US" dirty="0"/>
              <a:t>图像处理与理解</a:t>
            </a:r>
          </a:p>
        </p:txBody>
      </p:sp>
    </p:spTree>
    <p:extLst>
      <p:ext uri="{BB962C8B-B14F-4D97-AF65-F5344CB8AC3E}">
        <p14:creationId xmlns:p14="http://schemas.microsoft.com/office/powerpoint/2010/main" val="8449054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图像技术分类：图像处理</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14.3  </a:t>
            </a:r>
            <a:r>
              <a:rPr lang="zh-CN" altLang="en-US" dirty="0"/>
              <a:t>图像处理与理解</a:t>
            </a:r>
          </a:p>
        </p:txBody>
      </p:sp>
      <p:pic>
        <p:nvPicPr>
          <p:cNvPr id="8" name="Picture 2">
            <a:extLst>
              <a:ext uri="{FF2B5EF4-FFF2-40B4-BE49-F238E27FC236}">
                <a16:creationId xmlns:a16="http://schemas.microsoft.com/office/drawing/2014/main" id="{F1C2ADDE-6697-4CBA-98C8-DA167BD66EDC}"/>
              </a:ext>
            </a:extLst>
          </p:cNvPr>
          <p:cNvPicPr>
            <a:picLocks noGrp="1" noChangeAspect="1" noChangeArrowheads="1"/>
          </p:cNvPicPr>
          <p:nvPr>
            <p:ph sz="quarter" idx="15"/>
          </p:nvPr>
        </p:nvPicPr>
        <p:blipFill>
          <a:blip r:embed="rId2" cstate="print"/>
          <a:srcRect/>
          <a:stretch>
            <a:fillRect/>
          </a:stretch>
        </p:blipFill>
        <p:spPr bwMode="auto">
          <a:xfrm>
            <a:off x="1231146" y="1166552"/>
            <a:ext cx="9729708" cy="3759994"/>
          </a:xfrm>
          <a:prstGeom prst="rect">
            <a:avLst/>
          </a:prstGeom>
          <a:noFill/>
          <a:ln w="9525">
            <a:noFill/>
            <a:miter lim="800000"/>
            <a:headEnd/>
            <a:tailEnd/>
          </a:ln>
        </p:spPr>
      </p:pic>
    </p:spTree>
    <p:extLst>
      <p:ext uri="{BB962C8B-B14F-4D97-AF65-F5344CB8AC3E}">
        <p14:creationId xmlns:p14="http://schemas.microsoft.com/office/powerpoint/2010/main" val="28872623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图像技术分类：图像分析</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14.3  </a:t>
            </a:r>
            <a:r>
              <a:rPr lang="zh-CN" altLang="en-US" dirty="0"/>
              <a:t>图像处理与理解</a:t>
            </a:r>
          </a:p>
        </p:txBody>
      </p:sp>
      <p:pic>
        <p:nvPicPr>
          <p:cNvPr id="5" name="Picture 2">
            <a:extLst>
              <a:ext uri="{FF2B5EF4-FFF2-40B4-BE49-F238E27FC236}">
                <a16:creationId xmlns:a16="http://schemas.microsoft.com/office/drawing/2014/main" id="{65065E4C-F8ED-429B-B314-200F724E9F87}"/>
              </a:ext>
            </a:extLst>
          </p:cNvPr>
          <p:cNvPicPr>
            <a:picLocks noGrp="1" noChangeAspect="1" noChangeArrowheads="1"/>
          </p:cNvPicPr>
          <p:nvPr>
            <p:ph sz="quarter" idx="15"/>
          </p:nvPr>
        </p:nvPicPr>
        <p:blipFill>
          <a:blip r:embed="rId2" cstate="print"/>
          <a:srcRect/>
          <a:stretch>
            <a:fillRect/>
          </a:stretch>
        </p:blipFill>
        <p:spPr bwMode="auto">
          <a:xfrm>
            <a:off x="932722" y="1291431"/>
            <a:ext cx="10326556" cy="3852069"/>
          </a:xfrm>
          <a:prstGeom prst="rect">
            <a:avLst/>
          </a:prstGeom>
          <a:noFill/>
          <a:ln w="9525">
            <a:noFill/>
            <a:miter lim="800000"/>
            <a:headEnd/>
            <a:tailEnd/>
          </a:ln>
        </p:spPr>
      </p:pic>
    </p:spTree>
    <p:extLst>
      <p:ext uri="{BB962C8B-B14F-4D97-AF65-F5344CB8AC3E}">
        <p14:creationId xmlns:p14="http://schemas.microsoft.com/office/powerpoint/2010/main" val="33674097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图像处理和分析的实质</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14.3  </a:t>
            </a:r>
            <a:r>
              <a:rPr lang="zh-CN" altLang="en-US" dirty="0"/>
              <a:t>图像处理与理解</a:t>
            </a:r>
          </a:p>
        </p:txBody>
      </p:sp>
      <p:pic>
        <p:nvPicPr>
          <p:cNvPr id="8" name="Picture 3">
            <a:extLst>
              <a:ext uri="{FF2B5EF4-FFF2-40B4-BE49-F238E27FC236}">
                <a16:creationId xmlns:a16="http://schemas.microsoft.com/office/drawing/2014/main" id="{24F447DF-D769-47EF-AF95-65DD3BA1633B}"/>
              </a:ext>
            </a:extLst>
          </p:cNvPr>
          <p:cNvPicPr>
            <a:picLocks noGrp="1" noChangeAspect="1" noChangeArrowheads="1"/>
          </p:cNvPicPr>
          <p:nvPr>
            <p:ph sz="quarter" idx="15"/>
          </p:nvPr>
        </p:nvPicPr>
        <p:blipFill>
          <a:blip r:embed="rId2" cstate="print"/>
          <a:srcRect/>
          <a:stretch>
            <a:fillRect/>
          </a:stretch>
        </p:blipFill>
        <p:spPr bwMode="auto">
          <a:xfrm>
            <a:off x="571500" y="1043781"/>
            <a:ext cx="8299450" cy="4315273"/>
          </a:xfrm>
          <a:prstGeom prst="rect">
            <a:avLst/>
          </a:prstGeom>
          <a:noFill/>
          <a:ln w="9525">
            <a:noFill/>
            <a:miter lim="800000"/>
            <a:headEnd/>
            <a:tailEnd/>
          </a:ln>
        </p:spPr>
      </p:pic>
    </p:spTree>
    <p:extLst>
      <p:ext uri="{BB962C8B-B14F-4D97-AF65-F5344CB8AC3E}">
        <p14:creationId xmlns:p14="http://schemas.microsoft.com/office/powerpoint/2010/main" val="18244284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图像处理和分析的研究内容</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14.3  </a:t>
            </a:r>
            <a:r>
              <a:rPr lang="zh-CN" altLang="en-US" dirty="0"/>
              <a:t>图像处理与理解</a:t>
            </a:r>
          </a:p>
        </p:txBody>
      </p:sp>
      <p:pic>
        <p:nvPicPr>
          <p:cNvPr id="5" name="Picture 3">
            <a:extLst>
              <a:ext uri="{FF2B5EF4-FFF2-40B4-BE49-F238E27FC236}">
                <a16:creationId xmlns:a16="http://schemas.microsoft.com/office/drawing/2014/main" id="{A3D7E04E-5EE6-46EB-BCA4-CA905DCD1572}"/>
              </a:ext>
            </a:extLst>
          </p:cNvPr>
          <p:cNvPicPr>
            <a:picLocks noGrp="1" noChangeAspect="1" noChangeArrowheads="1"/>
          </p:cNvPicPr>
          <p:nvPr>
            <p:ph sz="quarter" idx="15"/>
          </p:nvPr>
        </p:nvPicPr>
        <p:blipFill>
          <a:blip r:embed="rId2" cstate="print"/>
          <a:srcRect/>
          <a:stretch>
            <a:fillRect/>
          </a:stretch>
        </p:blipFill>
        <p:spPr bwMode="auto">
          <a:xfrm>
            <a:off x="571500" y="1042194"/>
            <a:ext cx="8583613" cy="4091558"/>
          </a:xfrm>
          <a:prstGeom prst="rect">
            <a:avLst/>
          </a:prstGeom>
          <a:noFill/>
          <a:ln w="9525">
            <a:noFill/>
            <a:miter lim="800000"/>
            <a:headEnd/>
            <a:tailEnd/>
          </a:ln>
        </p:spPr>
      </p:pic>
    </p:spTree>
    <p:extLst>
      <p:ext uri="{BB962C8B-B14F-4D97-AF65-F5344CB8AC3E}">
        <p14:creationId xmlns:p14="http://schemas.microsoft.com/office/powerpoint/2010/main" val="2038321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图灵测试</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14.1  </a:t>
            </a:r>
            <a:r>
              <a:rPr lang="zh-CN" altLang="en-US" dirty="0"/>
              <a:t>自然语言处理</a:t>
            </a:r>
          </a:p>
        </p:txBody>
      </p:sp>
      <p:sp>
        <p:nvSpPr>
          <p:cNvPr id="9" name="文本框 8">
            <a:extLst>
              <a:ext uri="{FF2B5EF4-FFF2-40B4-BE49-F238E27FC236}">
                <a16:creationId xmlns:a16="http://schemas.microsoft.com/office/drawing/2014/main" id="{A684AD30-8078-42E3-BE86-5115BAE69CF7}"/>
              </a:ext>
            </a:extLst>
          </p:cNvPr>
          <p:cNvSpPr txBox="1"/>
          <p:nvPr/>
        </p:nvSpPr>
        <p:spPr>
          <a:xfrm>
            <a:off x="4003118" y="4888900"/>
            <a:ext cx="4031873" cy="461665"/>
          </a:xfrm>
          <a:prstGeom prst="rect">
            <a:avLst/>
          </a:prstGeom>
          <a:solidFill>
            <a:srgbClr val="C00000"/>
          </a:solidFill>
        </p:spPr>
        <p:txBody>
          <a:bodyPr wrap="none" rtlCol="0">
            <a:spAutoFit/>
          </a:bodyPr>
          <a:lstStyle/>
          <a:p>
            <a:pPr algn="ctr"/>
            <a:r>
              <a:rPr lang="zh-CN" altLang="en-US" sz="2400" dirty="0">
                <a:solidFill>
                  <a:schemeClr val="bg1"/>
                </a:solidFill>
                <a:latin typeface="黑体" panose="02010609060101010101" pitchFamily="49" charset="-122"/>
                <a:ea typeface="黑体" panose="02010609060101010101" pitchFamily="49" charset="-122"/>
              </a:rPr>
              <a:t>回答问题的很有可能是人类</a:t>
            </a:r>
          </a:p>
        </p:txBody>
      </p:sp>
      <p:pic>
        <p:nvPicPr>
          <p:cNvPr id="2" name="Picture 2">
            <a:extLst>
              <a:ext uri="{FF2B5EF4-FFF2-40B4-BE49-F238E27FC236}">
                <a16:creationId xmlns:a16="http://schemas.microsoft.com/office/drawing/2014/main" id="{48CFA074-328B-4149-834E-4F938306582D}"/>
              </a:ext>
            </a:extLst>
          </p:cNvPr>
          <p:cNvPicPr>
            <a:picLocks noChangeAspect="1" noChangeArrowheads="1"/>
          </p:cNvPicPr>
          <p:nvPr/>
        </p:nvPicPr>
        <p:blipFill>
          <a:blip r:embed="rId2" cstate="print"/>
          <a:srcRect/>
          <a:stretch>
            <a:fillRect/>
          </a:stretch>
        </p:blipFill>
        <p:spPr bwMode="auto">
          <a:xfrm>
            <a:off x="2382220" y="838191"/>
            <a:ext cx="7427555" cy="3893892"/>
          </a:xfrm>
          <a:prstGeom prst="rect">
            <a:avLst/>
          </a:prstGeom>
          <a:noFill/>
          <a:ln w="9525">
            <a:noFill/>
            <a:miter lim="800000"/>
            <a:headEnd/>
            <a:tailEnd/>
          </a:ln>
        </p:spPr>
      </p:pic>
    </p:spTree>
    <p:extLst>
      <p:ext uri="{BB962C8B-B14F-4D97-AF65-F5344CB8AC3E}">
        <p14:creationId xmlns:p14="http://schemas.microsoft.com/office/powerpoint/2010/main" val="36570078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图像处理和分析的研究内容</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14.3  </a:t>
            </a:r>
            <a:r>
              <a:rPr lang="zh-CN" altLang="en-US" dirty="0"/>
              <a:t>图像处理与理解</a:t>
            </a:r>
          </a:p>
        </p:txBody>
      </p:sp>
      <p:pic>
        <p:nvPicPr>
          <p:cNvPr id="8" name="Picture 3">
            <a:extLst>
              <a:ext uri="{FF2B5EF4-FFF2-40B4-BE49-F238E27FC236}">
                <a16:creationId xmlns:a16="http://schemas.microsoft.com/office/drawing/2014/main" id="{74C4137B-24A5-4474-BB95-085A334B60F8}"/>
              </a:ext>
            </a:extLst>
          </p:cNvPr>
          <p:cNvPicPr>
            <a:picLocks noGrp="1" noChangeAspect="1" noChangeArrowheads="1"/>
          </p:cNvPicPr>
          <p:nvPr>
            <p:ph sz="quarter" idx="15"/>
          </p:nvPr>
        </p:nvPicPr>
        <p:blipFill>
          <a:blip r:embed="rId2" cstate="print"/>
          <a:srcRect/>
          <a:stretch>
            <a:fillRect/>
          </a:stretch>
        </p:blipFill>
        <p:spPr bwMode="auto">
          <a:xfrm>
            <a:off x="571500" y="969169"/>
            <a:ext cx="7848600" cy="4305300"/>
          </a:xfrm>
          <a:prstGeom prst="rect">
            <a:avLst/>
          </a:prstGeom>
          <a:noFill/>
          <a:ln w="9525">
            <a:noFill/>
            <a:miter lim="800000"/>
            <a:headEnd/>
            <a:tailEnd/>
          </a:ln>
        </p:spPr>
      </p:pic>
    </p:spTree>
    <p:extLst>
      <p:ext uri="{BB962C8B-B14F-4D97-AF65-F5344CB8AC3E}">
        <p14:creationId xmlns:p14="http://schemas.microsoft.com/office/powerpoint/2010/main" val="30928244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图像处理基本运算</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14.3  </a:t>
            </a:r>
            <a:r>
              <a:rPr lang="zh-CN" altLang="en-US" dirty="0"/>
              <a:t>图像处理与理解</a:t>
            </a:r>
          </a:p>
        </p:txBody>
      </p:sp>
      <p:sp>
        <p:nvSpPr>
          <p:cNvPr id="3" name="内容占位符 2">
            <a:extLst>
              <a:ext uri="{FF2B5EF4-FFF2-40B4-BE49-F238E27FC236}">
                <a16:creationId xmlns:a16="http://schemas.microsoft.com/office/drawing/2014/main" id="{B2153889-69D0-4951-988C-EA7EC356D2B9}"/>
              </a:ext>
            </a:extLst>
          </p:cNvPr>
          <p:cNvSpPr>
            <a:spLocks noGrp="1"/>
          </p:cNvSpPr>
          <p:nvPr>
            <p:ph sz="quarter" idx="15"/>
          </p:nvPr>
        </p:nvSpPr>
        <p:spPr/>
        <p:txBody>
          <a:bodyPr>
            <a:normAutofit fontScale="77500" lnSpcReduction="20000"/>
          </a:bodyPr>
          <a:lstStyle/>
          <a:p>
            <a:r>
              <a:rPr lang="zh-CN" altLang="en-US" dirty="0">
                <a:solidFill>
                  <a:srgbClr val="C00000"/>
                </a:solidFill>
              </a:rPr>
              <a:t>图像的像素级运算</a:t>
            </a:r>
          </a:p>
          <a:p>
            <a:pPr lvl="1"/>
            <a:r>
              <a:rPr lang="zh-CN" altLang="en-US" dirty="0"/>
              <a:t>点运算：线性点运算、非线性点运算</a:t>
            </a:r>
          </a:p>
          <a:p>
            <a:pPr lvl="1"/>
            <a:r>
              <a:rPr lang="zh-CN" altLang="en-US" dirty="0"/>
              <a:t>代数运算：加法、减法、乘法、除法</a:t>
            </a:r>
          </a:p>
          <a:p>
            <a:pPr lvl="1"/>
            <a:r>
              <a:rPr lang="zh-CN" altLang="en-US" dirty="0"/>
              <a:t>逻辑运算：求反、异或、或、与</a:t>
            </a:r>
          </a:p>
          <a:p>
            <a:r>
              <a:rPr lang="zh-CN" altLang="en-US" dirty="0">
                <a:solidFill>
                  <a:srgbClr val="C00000"/>
                </a:solidFill>
              </a:rPr>
              <a:t>图像的空域变换</a:t>
            </a:r>
            <a:endParaRPr lang="en-US" altLang="zh-CN" dirty="0">
              <a:solidFill>
                <a:srgbClr val="C00000"/>
              </a:solidFill>
            </a:endParaRPr>
          </a:p>
          <a:p>
            <a:pPr lvl="1"/>
            <a:r>
              <a:rPr lang="zh-CN" altLang="en-US" dirty="0"/>
              <a:t>几何变换</a:t>
            </a:r>
            <a:endParaRPr lang="en-US" altLang="zh-CN" dirty="0"/>
          </a:p>
          <a:p>
            <a:pPr lvl="1"/>
            <a:r>
              <a:rPr lang="zh-CN" altLang="en-US" dirty="0"/>
              <a:t>非几何变换</a:t>
            </a:r>
            <a:endParaRPr lang="en-US" altLang="zh-CN" dirty="0"/>
          </a:p>
          <a:p>
            <a:r>
              <a:rPr lang="zh-CN" altLang="en-US" dirty="0">
                <a:solidFill>
                  <a:srgbClr val="C00000"/>
                </a:solidFill>
              </a:rPr>
              <a:t>图像的空域运算</a:t>
            </a:r>
            <a:endParaRPr lang="en-US" altLang="zh-CN" dirty="0">
              <a:solidFill>
                <a:srgbClr val="C00000"/>
              </a:solidFill>
            </a:endParaRPr>
          </a:p>
          <a:p>
            <a:pPr lvl="1"/>
            <a:r>
              <a:rPr lang="zh-CN" altLang="en-US" dirty="0"/>
              <a:t>仅灰度值变化，空间关系不变</a:t>
            </a:r>
          </a:p>
          <a:p>
            <a:pPr lvl="1"/>
            <a:r>
              <a:rPr lang="zh-CN" altLang="en-US" dirty="0"/>
              <a:t>空间关系改变，灰度值不变</a:t>
            </a:r>
          </a:p>
          <a:p>
            <a:pPr lvl="1"/>
            <a:r>
              <a:rPr lang="zh-CN" altLang="en-US" dirty="0"/>
              <a:t>空间关系改变，灰度值改变</a:t>
            </a:r>
          </a:p>
          <a:p>
            <a:pPr lvl="1"/>
            <a:r>
              <a:rPr lang="zh-CN" altLang="en-US" dirty="0"/>
              <a:t>输入图像中各像素独立运算</a:t>
            </a:r>
          </a:p>
          <a:p>
            <a:pPr lvl="1"/>
            <a:r>
              <a:rPr lang="zh-CN" altLang="en-US" dirty="0"/>
              <a:t>输入图像中一定区域的像素参与运算</a:t>
            </a:r>
            <a:r>
              <a:rPr lang="en-US" altLang="zh-CN" dirty="0"/>
              <a:t>—</a:t>
            </a:r>
            <a:r>
              <a:rPr lang="zh-CN" altLang="en-US" dirty="0"/>
              <a:t>领域运算</a:t>
            </a:r>
          </a:p>
          <a:p>
            <a:endParaRPr lang="zh-CN" altLang="en-US" dirty="0"/>
          </a:p>
        </p:txBody>
      </p:sp>
    </p:spTree>
    <p:extLst>
      <p:ext uri="{BB962C8B-B14F-4D97-AF65-F5344CB8AC3E}">
        <p14:creationId xmlns:p14="http://schemas.microsoft.com/office/powerpoint/2010/main" val="30478111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图像处理基本运算</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14.3  </a:t>
            </a:r>
            <a:r>
              <a:rPr lang="zh-CN" altLang="en-US" dirty="0"/>
              <a:t>图像处理与理解</a:t>
            </a:r>
          </a:p>
        </p:txBody>
      </p:sp>
      <p:sp>
        <p:nvSpPr>
          <p:cNvPr id="3" name="内容占位符 2">
            <a:extLst>
              <a:ext uri="{FF2B5EF4-FFF2-40B4-BE49-F238E27FC236}">
                <a16:creationId xmlns:a16="http://schemas.microsoft.com/office/drawing/2014/main" id="{B2153889-69D0-4951-988C-EA7EC356D2B9}"/>
              </a:ext>
            </a:extLst>
          </p:cNvPr>
          <p:cNvSpPr>
            <a:spLocks noGrp="1"/>
          </p:cNvSpPr>
          <p:nvPr>
            <p:ph sz="quarter" idx="15"/>
          </p:nvPr>
        </p:nvSpPr>
        <p:spPr/>
        <p:txBody>
          <a:bodyPr>
            <a:normAutofit/>
          </a:bodyPr>
          <a:lstStyle/>
          <a:p>
            <a:pPr>
              <a:buNone/>
            </a:pPr>
            <a:r>
              <a:rPr lang="zh-CN" altLang="en-US" sz="2200" dirty="0">
                <a:solidFill>
                  <a:srgbClr val="C00000"/>
                </a:solidFill>
              </a:rPr>
              <a:t>图像的频域变换</a:t>
            </a:r>
            <a:endParaRPr lang="en-US" altLang="zh-CN" sz="2200" dirty="0">
              <a:solidFill>
                <a:srgbClr val="C00000"/>
              </a:solidFill>
            </a:endParaRPr>
          </a:p>
          <a:p>
            <a:r>
              <a:rPr lang="zh-CN" altLang="en-US" sz="2200" dirty="0"/>
              <a:t>傅立叶变换</a:t>
            </a:r>
            <a:endParaRPr lang="en-US" altLang="zh-CN" sz="2200" dirty="0"/>
          </a:p>
          <a:p>
            <a:pPr lvl="1"/>
            <a:r>
              <a:rPr lang="zh-CN" altLang="en-US" sz="2000" dirty="0"/>
              <a:t>在图像高低通滤波中的应用</a:t>
            </a:r>
          </a:p>
          <a:p>
            <a:pPr lvl="1"/>
            <a:r>
              <a:rPr lang="zh-CN" altLang="en-US" sz="2000" dirty="0"/>
              <a:t>在图像噪声滤波中的应用</a:t>
            </a:r>
          </a:p>
          <a:p>
            <a:pPr lvl="1"/>
            <a:r>
              <a:rPr lang="zh-CN" altLang="en-US" sz="2000" dirty="0"/>
              <a:t>在图像的选择性滤波中的应用</a:t>
            </a:r>
          </a:p>
          <a:p>
            <a:pPr lvl="1"/>
            <a:r>
              <a:rPr lang="zh-CN" altLang="en-US" sz="2000" dirty="0"/>
              <a:t>在图像压缩中的应用</a:t>
            </a:r>
          </a:p>
          <a:p>
            <a:pPr lvl="1"/>
            <a:r>
              <a:rPr lang="zh-CN" altLang="en-US" sz="2000" dirty="0"/>
              <a:t>在图像增强中的应用变换</a:t>
            </a:r>
            <a:endParaRPr lang="en-US" altLang="zh-CN" sz="2000" dirty="0"/>
          </a:p>
          <a:p>
            <a:r>
              <a:rPr lang="zh-CN" altLang="en-US" sz="2200" dirty="0"/>
              <a:t>小波变换</a:t>
            </a:r>
            <a:endParaRPr lang="en-US" altLang="zh-CN" sz="2200" dirty="0"/>
          </a:p>
          <a:p>
            <a:r>
              <a:rPr lang="zh-CN" altLang="en-US" sz="2200" dirty="0"/>
              <a:t>离散余弦变换、</a:t>
            </a:r>
            <a:r>
              <a:rPr lang="en-US" altLang="zh-CN" sz="2200" dirty="0"/>
              <a:t>K-L</a:t>
            </a:r>
            <a:r>
              <a:rPr lang="zh-CN" altLang="en-US" sz="2200" dirty="0"/>
              <a:t>变换、</a:t>
            </a:r>
            <a:r>
              <a:rPr lang="en-US" altLang="zh-CN" sz="2200" dirty="0"/>
              <a:t>……</a:t>
            </a:r>
          </a:p>
        </p:txBody>
      </p:sp>
    </p:spTree>
    <p:extLst>
      <p:ext uri="{BB962C8B-B14F-4D97-AF65-F5344CB8AC3E}">
        <p14:creationId xmlns:p14="http://schemas.microsoft.com/office/powerpoint/2010/main" val="33376977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sz="2400" dirty="0"/>
              <a:t>图像处理和分析系统的主要框架</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14.3  </a:t>
            </a:r>
            <a:r>
              <a:rPr lang="zh-CN" altLang="en-US" dirty="0"/>
              <a:t>图像处理与理解</a:t>
            </a:r>
          </a:p>
        </p:txBody>
      </p:sp>
      <p:pic>
        <p:nvPicPr>
          <p:cNvPr id="8" name="Picture 2">
            <a:extLst>
              <a:ext uri="{FF2B5EF4-FFF2-40B4-BE49-F238E27FC236}">
                <a16:creationId xmlns:a16="http://schemas.microsoft.com/office/drawing/2014/main" id="{C30B03F9-1D31-429B-8168-4D9DD9112DAF}"/>
              </a:ext>
            </a:extLst>
          </p:cNvPr>
          <p:cNvPicPr>
            <a:picLocks noGrp="1" noChangeAspect="1" noChangeArrowheads="1"/>
          </p:cNvPicPr>
          <p:nvPr>
            <p:ph sz="quarter" idx="15"/>
          </p:nvPr>
        </p:nvPicPr>
        <p:blipFill>
          <a:blip r:embed="rId2" cstate="print"/>
          <a:srcRect/>
          <a:stretch>
            <a:fillRect/>
          </a:stretch>
        </p:blipFill>
        <p:spPr bwMode="auto">
          <a:xfrm>
            <a:off x="1225550" y="1189831"/>
            <a:ext cx="9740900" cy="4323208"/>
          </a:xfrm>
          <a:prstGeom prst="rect">
            <a:avLst/>
          </a:prstGeom>
          <a:noFill/>
          <a:ln w="9525">
            <a:noFill/>
            <a:miter lim="800000"/>
            <a:headEnd/>
            <a:tailEnd/>
          </a:ln>
        </p:spPr>
      </p:pic>
    </p:spTree>
    <p:extLst>
      <p:ext uri="{BB962C8B-B14F-4D97-AF65-F5344CB8AC3E}">
        <p14:creationId xmlns:p14="http://schemas.microsoft.com/office/powerpoint/2010/main" val="36904665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图像分割</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14.3  </a:t>
            </a:r>
            <a:r>
              <a:rPr lang="zh-CN" altLang="en-US" dirty="0"/>
              <a:t>图像处理与理解</a:t>
            </a:r>
          </a:p>
        </p:txBody>
      </p:sp>
      <p:pic>
        <p:nvPicPr>
          <p:cNvPr id="2" name="Picture 2">
            <a:extLst>
              <a:ext uri="{FF2B5EF4-FFF2-40B4-BE49-F238E27FC236}">
                <a16:creationId xmlns:a16="http://schemas.microsoft.com/office/drawing/2014/main" id="{B480E942-51A2-4869-8CA0-2700B4382089}"/>
              </a:ext>
            </a:extLst>
          </p:cNvPr>
          <p:cNvPicPr>
            <a:picLocks noGrp="1" noChangeAspect="1" noChangeArrowheads="1"/>
          </p:cNvPicPr>
          <p:nvPr>
            <p:ph sz="quarter" idx="15"/>
          </p:nvPr>
        </p:nvPicPr>
        <p:blipFill>
          <a:blip r:embed="rId2" cstate="print"/>
          <a:srcRect/>
          <a:stretch>
            <a:fillRect/>
          </a:stretch>
        </p:blipFill>
        <p:spPr bwMode="auto">
          <a:xfrm>
            <a:off x="1273697" y="1262856"/>
            <a:ext cx="9644606" cy="3893344"/>
          </a:xfrm>
          <a:prstGeom prst="rect">
            <a:avLst/>
          </a:prstGeom>
          <a:noFill/>
          <a:ln w="9525">
            <a:noFill/>
            <a:miter lim="800000"/>
            <a:headEnd/>
            <a:tailEnd/>
          </a:ln>
        </p:spPr>
      </p:pic>
    </p:spTree>
    <p:extLst>
      <p:ext uri="{BB962C8B-B14F-4D97-AF65-F5344CB8AC3E}">
        <p14:creationId xmlns:p14="http://schemas.microsoft.com/office/powerpoint/2010/main" val="41097172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统计图像模式识别</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14.3  </a:t>
            </a:r>
            <a:r>
              <a:rPr lang="zh-CN" altLang="en-US" dirty="0"/>
              <a:t>图像处理与理解</a:t>
            </a:r>
          </a:p>
        </p:txBody>
      </p:sp>
      <p:pic>
        <p:nvPicPr>
          <p:cNvPr id="8" name="Picture 2">
            <a:extLst>
              <a:ext uri="{FF2B5EF4-FFF2-40B4-BE49-F238E27FC236}">
                <a16:creationId xmlns:a16="http://schemas.microsoft.com/office/drawing/2014/main" id="{61D0AACB-B6DA-4D42-90E2-FFD2C7B8376A}"/>
              </a:ext>
            </a:extLst>
          </p:cNvPr>
          <p:cNvPicPr>
            <a:picLocks noGrp="1" noChangeAspect="1" noChangeArrowheads="1"/>
          </p:cNvPicPr>
          <p:nvPr>
            <p:ph sz="quarter" idx="15"/>
          </p:nvPr>
        </p:nvPicPr>
        <p:blipFill>
          <a:blip r:embed="rId2" cstate="print"/>
          <a:srcRect/>
          <a:stretch>
            <a:fillRect/>
          </a:stretch>
        </p:blipFill>
        <p:spPr bwMode="auto">
          <a:xfrm>
            <a:off x="1153318" y="1290394"/>
            <a:ext cx="9885363" cy="4277211"/>
          </a:xfrm>
          <a:prstGeom prst="rect">
            <a:avLst/>
          </a:prstGeom>
          <a:noFill/>
          <a:ln w="9525">
            <a:noFill/>
            <a:miter lim="800000"/>
            <a:headEnd/>
            <a:tailEnd/>
          </a:ln>
        </p:spPr>
      </p:pic>
    </p:spTree>
    <p:extLst>
      <p:ext uri="{BB962C8B-B14F-4D97-AF65-F5344CB8AC3E}">
        <p14:creationId xmlns:p14="http://schemas.microsoft.com/office/powerpoint/2010/main" val="30222461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图像处理与理解的应用</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14.3  </a:t>
            </a:r>
            <a:r>
              <a:rPr lang="zh-CN" altLang="en-US" dirty="0"/>
              <a:t>图像处理与理解</a:t>
            </a:r>
          </a:p>
        </p:txBody>
      </p:sp>
      <p:pic>
        <p:nvPicPr>
          <p:cNvPr id="5" name="Picture 2">
            <a:extLst>
              <a:ext uri="{FF2B5EF4-FFF2-40B4-BE49-F238E27FC236}">
                <a16:creationId xmlns:a16="http://schemas.microsoft.com/office/drawing/2014/main" id="{AC3EB968-56B4-45B1-A9D8-77DE71C0381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999633" y="1170738"/>
            <a:ext cx="3318980" cy="1742465"/>
          </a:xfrm>
          <a:prstGeom prst="rect">
            <a:avLst/>
          </a:prstGeom>
          <a:noFill/>
          <a:ln w="9525">
            <a:noFill/>
            <a:miter lim="800000"/>
            <a:headEnd/>
            <a:tailEnd/>
          </a:ln>
        </p:spPr>
      </p:pic>
      <p:pic>
        <p:nvPicPr>
          <p:cNvPr id="10" name="Picture 5">
            <a:extLst>
              <a:ext uri="{FF2B5EF4-FFF2-40B4-BE49-F238E27FC236}">
                <a16:creationId xmlns:a16="http://schemas.microsoft.com/office/drawing/2014/main" id="{AD4D62B4-1144-46F1-8D36-56D55F681145}"/>
              </a:ext>
            </a:extLst>
          </p:cNvPr>
          <p:cNvPicPr>
            <a:picLocks noChangeAspect="1" noChangeArrowheads="1"/>
          </p:cNvPicPr>
          <p:nvPr/>
        </p:nvPicPr>
        <p:blipFill>
          <a:blip r:embed="rId3" cstate="print"/>
          <a:srcRect/>
          <a:stretch>
            <a:fillRect/>
          </a:stretch>
        </p:blipFill>
        <p:spPr bwMode="auto">
          <a:xfrm>
            <a:off x="942206" y="3429000"/>
            <a:ext cx="2436832" cy="1949465"/>
          </a:xfrm>
          <a:prstGeom prst="rect">
            <a:avLst/>
          </a:prstGeom>
          <a:noFill/>
          <a:ln w="9525">
            <a:noFill/>
            <a:miter lim="800000"/>
            <a:headEnd/>
            <a:tailEnd/>
          </a:ln>
        </p:spPr>
      </p:pic>
      <p:pic>
        <p:nvPicPr>
          <p:cNvPr id="12" name="Picture 6">
            <a:extLst>
              <a:ext uri="{FF2B5EF4-FFF2-40B4-BE49-F238E27FC236}">
                <a16:creationId xmlns:a16="http://schemas.microsoft.com/office/drawing/2014/main" id="{0BAEC4DA-3B08-4AFA-95AE-90622E447CD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82780" y="3528620"/>
            <a:ext cx="3450692" cy="1742466"/>
          </a:xfrm>
          <a:prstGeom prst="rect">
            <a:avLst/>
          </a:prstGeom>
          <a:noFill/>
          <a:ln w="9525">
            <a:noFill/>
            <a:miter lim="800000"/>
            <a:headEnd/>
            <a:tailEnd/>
          </a:ln>
        </p:spPr>
      </p:pic>
      <p:pic>
        <p:nvPicPr>
          <p:cNvPr id="14" name="Picture 8">
            <a:extLst>
              <a:ext uri="{FF2B5EF4-FFF2-40B4-BE49-F238E27FC236}">
                <a16:creationId xmlns:a16="http://schemas.microsoft.com/office/drawing/2014/main" id="{E4E95511-A13C-469F-BC31-5300AD8DA7C7}"/>
              </a:ext>
            </a:extLst>
          </p:cNvPr>
          <p:cNvPicPr>
            <a:picLocks noChangeAspect="1" noChangeArrowheads="1"/>
          </p:cNvPicPr>
          <p:nvPr/>
        </p:nvPicPr>
        <p:blipFill>
          <a:blip r:embed="rId5" cstate="print"/>
          <a:srcRect/>
          <a:stretch>
            <a:fillRect/>
          </a:stretch>
        </p:blipFill>
        <p:spPr bwMode="auto">
          <a:xfrm>
            <a:off x="942206" y="1067239"/>
            <a:ext cx="2431516" cy="1949465"/>
          </a:xfrm>
          <a:prstGeom prst="rect">
            <a:avLst/>
          </a:prstGeom>
          <a:noFill/>
          <a:ln w="9525">
            <a:noFill/>
            <a:miter lim="800000"/>
            <a:headEnd/>
            <a:tailEnd/>
          </a:ln>
        </p:spPr>
      </p:pic>
      <p:pic>
        <p:nvPicPr>
          <p:cNvPr id="16" name="Picture 9">
            <a:extLst>
              <a:ext uri="{FF2B5EF4-FFF2-40B4-BE49-F238E27FC236}">
                <a16:creationId xmlns:a16="http://schemas.microsoft.com/office/drawing/2014/main" id="{E6EBCFF1-23D9-4577-A6CE-F51049001157}"/>
              </a:ext>
            </a:extLst>
          </p:cNvPr>
          <p:cNvPicPr>
            <a:picLocks noChangeAspect="1" noChangeArrowheads="1"/>
          </p:cNvPicPr>
          <p:nvPr/>
        </p:nvPicPr>
        <p:blipFill>
          <a:blip r:embed="rId6" cstate="print"/>
          <a:srcRect/>
          <a:stretch>
            <a:fillRect/>
          </a:stretch>
        </p:blipFill>
        <p:spPr bwMode="auto">
          <a:xfrm>
            <a:off x="8087479" y="1187682"/>
            <a:ext cx="2758321" cy="1648053"/>
          </a:xfrm>
          <a:prstGeom prst="rect">
            <a:avLst/>
          </a:prstGeom>
          <a:noFill/>
          <a:ln w="9525">
            <a:noFill/>
            <a:miter lim="800000"/>
            <a:headEnd/>
            <a:tailEnd/>
          </a:ln>
        </p:spPr>
      </p:pic>
      <p:pic>
        <p:nvPicPr>
          <p:cNvPr id="18" name="Picture 3" descr="E:\01 2017年科研项目\进展和完成的项目\上汽激光雷达项目\激光雷达2.jpg">
            <a:extLst>
              <a:ext uri="{FF2B5EF4-FFF2-40B4-BE49-F238E27FC236}">
                <a16:creationId xmlns:a16="http://schemas.microsoft.com/office/drawing/2014/main" id="{09F83A7C-F584-4AAE-A5D3-C73E166FF0D6}"/>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4345868" y="3526463"/>
            <a:ext cx="2626509" cy="1742464"/>
          </a:xfrm>
          <a:prstGeom prst="rect">
            <a:avLst/>
          </a:prstGeom>
          <a:noFill/>
          <a:ln>
            <a:noFill/>
          </a:ln>
        </p:spPr>
      </p:pic>
    </p:spTree>
    <p:extLst>
      <p:ext uri="{BB962C8B-B14F-4D97-AF65-F5344CB8AC3E}">
        <p14:creationId xmlns:p14="http://schemas.microsoft.com/office/powerpoint/2010/main" val="12231237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书籍推荐</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14.3  </a:t>
            </a:r>
            <a:r>
              <a:rPr lang="zh-CN" altLang="en-US" dirty="0"/>
              <a:t>图像处理与理解</a:t>
            </a:r>
          </a:p>
        </p:txBody>
      </p:sp>
      <p:pic>
        <p:nvPicPr>
          <p:cNvPr id="12" name="Picture 2">
            <a:extLst>
              <a:ext uri="{FF2B5EF4-FFF2-40B4-BE49-F238E27FC236}">
                <a16:creationId xmlns:a16="http://schemas.microsoft.com/office/drawing/2014/main" id="{6E5E5D98-BA88-4756-88A6-F40CF22D064E}"/>
              </a:ext>
            </a:extLst>
          </p:cNvPr>
          <p:cNvPicPr>
            <a:picLocks noChangeAspect="1" noChangeArrowheads="1"/>
          </p:cNvPicPr>
          <p:nvPr/>
        </p:nvPicPr>
        <p:blipFill>
          <a:blip r:embed="rId2" cstate="print"/>
          <a:srcRect/>
          <a:stretch>
            <a:fillRect/>
          </a:stretch>
        </p:blipFill>
        <p:spPr bwMode="auto">
          <a:xfrm>
            <a:off x="1859802" y="1260408"/>
            <a:ext cx="2891673" cy="3868696"/>
          </a:xfrm>
          <a:prstGeom prst="rect">
            <a:avLst/>
          </a:prstGeom>
          <a:ln>
            <a:noFill/>
          </a:ln>
          <a:effectLst>
            <a:outerShdw blurRad="190500" algn="tl" rotWithShape="0">
              <a:srgbClr val="000000">
                <a:alpha val="70000"/>
              </a:srgbClr>
            </a:outerShdw>
          </a:effectLst>
        </p:spPr>
      </p:pic>
      <p:pic>
        <p:nvPicPr>
          <p:cNvPr id="14" name="Picture 2">
            <a:extLst>
              <a:ext uri="{FF2B5EF4-FFF2-40B4-BE49-F238E27FC236}">
                <a16:creationId xmlns:a16="http://schemas.microsoft.com/office/drawing/2014/main" id="{666F6582-A0C6-445E-BB08-7A3F30DDDD81}"/>
              </a:ext>
            </a:extLst>
          </p:cNvPr>
          <p:cNvPicPr>
            <a:picLocks noChangeAspect="1" noChangeArrowheads="1"/>
          </p:cNvPicPr>
          <p:nvPr/>
        </p:nvPicPr>
        <p:blipFill>
          <a:blip r:embed="rId3" cstate="print"/>
          <a:srcRect/>
          <a:stretch>
            <a:fillRect/>
          </a:stretch>
        </p:blipFill>
        <p:spPr bwMode="auto">
          <a:xfrm>
            <a:off x="7188202" y="1260408"/>
            <a:ext cx="2978896" cy="38686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550897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p:pic>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dirty="0"/>
              <a:t>自然语言处理</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85326" y="2816298"/>
            <a:ext cx="4801847" cy="755650"/>
          </a:xfrm>
        </p:spPr>
        <p:txBody>
          <a:bodyPr>
            <a:normAutofit/>
          </a:bodyPr>
          <a:lstStyle/>
          <a:p>
            <a:r>
              <a:rPr lang="zh-CN" altLang="en-US" dirty="0"/>
              <a:t>语音信号处理</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85327" y="4752886"/>
            <a:ext cx="4801847" cy="755650"/>
          </a:xfrm>
        </p:spPr>
        <p:txBody>
          <a:bodyPr>
            <a:normAutofit/>
          </a:bodyPr>
          <a:lstStyle/>
          <a:p>
            <a:pPr marL="0" indent="0">
              <a:buNone/>
            </a:pPr>
            <a:r>
              <a:rPr lang="zh-CN" altLang="en-US" dirty="0"/>
              <a:t>图像处理与理解</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2816298"/>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4752886"/>
            <a:ext cx="741082" cy="755650"/>
          </a:xfrm>
        </p:spPr>
        <p:txBody>
          <a:bodyPr/>
          <a:lstStyle/>
          <a:p>
            <a:r>
              <a:rPr lang="en-US" altLang="zh-CN" dirty="0"/>
              <a:t>3</a:t>
            </a:r>
            <a:endParaRPr lang="zh-CN" altLang="en-US" dirty="0"/>
          </a:p>
        </p:txBody>
      </p:sp>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3276142" cy="1025525"/>
          </a:xfrm>
        </p:spPr>
        <p:txBody>
          <a:bodyPr/>
          <a:lstStyle/>
          <a:p>
            <a:pPr>
              <a:lnSpc>
                <a:spcPct val="110000"/>
              </a:lnSpc>
            </a:pPr>
            <a:r>
              <a:rPr lang="zh-CN" altLang="en-US" sz="2400" dirty="0">
                <a:solidFill>
                  <a:schemeClr val="bg1"/>
                </a:solidFill>
                <a:latin typeface="微软雅黑" panose="020B0503020204020204" pitchFamily="34" charset="-122"/>
                <a:ea typeface="微软雅黑" panose="020B0503020204020204" pitchFamily="34" charset="-122"/>
              </a:rPr>
              <a:t>第 </a:t>
            </a:r>
            <a:r>
              <a:rPr lang="en-US" altLang="zh-CN" sz="2400" dirty="0">
                <a:solidFill>
                  <a:schemeClr val="bg1"/>
                </a:solidFill>
                <a:latin typeface="微软雅黑" panose="020B0503020204020204" pitchFamily="34" charset="-122"/>
                <a:ea typeface="微软雅黑" panose="020B0503020204020204" pitchFamily="34" charset="-122"/>
              </a:rPr>
              <a:t>14 </a:t>
            </a:r>
            <a:r>
              <a:rPr lang="zh-CN" altLang="en-US" sz="2400" dirty="0">
                <a:solidFill>
                  <a:schemeClr val="bg1"/>
                </a:solidFill>
                <a:latin typeface="微软雅黑" panose="020B0503020204020204" pitchFamily="34" charset="-122"/>
                <a:ea typeface="微软雅黑" panose="020B0503020204020204" pitchFamily="34" charset="-122"/>
              </a:rPr>
              <a:t>章</a:t>
            </a:r>
            <a:br>
              <a:rPr lang="en-US" altLang="zh-CN" sz="3200" dirty="0">
                <a:solidFill>
                  <a:schemeClr val="bg1"/>
                </a:solidFill>
                <a:latin typeface="微软雅黑" panose="020B0503020204020204" pitchFamily="34" charset="-122"/>
                <a:ea typeface="微软雅黑" panose="020B0503020204020204" pitchFamily="34" charset="-122"/>
              </a:rPr>
            </a:br>
            <a:r>
              <a:rPr lang="zh-CN" altLang="en-US" sz="3200" dirty="0">
                <a:solidFill>
                  <a:schemeClr val="bg1"/>
                </a:solidFill>
                <a:latin typeface="微软雅黑" panose="020B0503020204020204" pitchFamily="34" charset="-122"/>
                <a:ea typeface="微软雅黑" panose="020B0503020204020204" pitchFamily="34" charset="-122"/>
              </a:rPr>
              <a:t>非结构化数据挖掘</a:t>
            </a:r>
          </a:p>
        </p:txBody>
      </p:sp>
    </p:spTree>
    <p:extLst>
      <p:ext uri="{BB962C8B-B14F-4D97-AF65-F5344CB8AC3E}">
        <p14:creationId xmlns:p14="http://schemas.microsoft.com/office/powerpoint/2010/main" val="57289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1184_TF44868783.potx" id="{D23C0A83-2235-4092-8749-F0E8DE54B5C3}" vid="{C326C22E-123A-449E-B747-A350976D563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经典加粗精致演示文稿</Template>
  <TotalTime>6560</TotalTime>
  <Words>3232</Words>
  <Application>Microsoft Office PowerPoint</Application>
  <PresentationFormat>宽屏</PresentationFormat>
  <Paragraphs>456</Paragraphs>
  <Slides>98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98</vt:i4>
      </vt:variant>
    </vt:vector>
  </HeadingPairs>
  <TitlesOfParts>
    <vt:vector size="106" baseType="lpstr">
      <vt:lpstr>Microsoft YaHei Light</vt:lpstr>
      <vt:lpstr>Microsoft YaHei UI</vt:lpstr>
      <vt:lpstr>黑体</vt:lpstr>
      <vt:lpstr>微软雅黑</vt:lpstr>
      <vt:lpstr>Arial</vt:lpstr>
      <vt:lpstr>Calibri</vt:lpstr>
      <vt:lpstr>Corbel</vt:lpstr>
      <vt:lpstr>Office 主题</vt:lpstr>
      <vt:lpstr>数据科学与工程导论</vt:lpstr>
      <vt:lpstr>PowerPoint 演示文稿</vt:lpstr>
      <vt:lpstr>第 14 章 非结构化数据挖掘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14 章 非结构化数据挖掘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14 章 非结构化数据挖掘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14 章 非结构化数据挖掘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数据科学与工程导论 - 14 非结构化数据挖掘</dc:title>
  <dc:creator>苏斌</dc:creator>
  <cp:lastModifiedBy>Wang Will</cp:lastModifiedBy>
  <cp:revision>441</cp:revision>
  <dcterms:created xsi:type="dcterms:W3CDTF">2020-08-07T14:40:06Z</dcterms:created>
  <dcterms:modified xsi:type="dcterms:W3CDTF">2020-12-22T07:21:15Z</dcterms:modified>
</cp:coreProperties>
</file>